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sldIdLst>
    <p:sldId id="256" r:id="rId3"/>
    <p:sldId id="257" r:id="rId4"/>
    <p:sldId id="269" r:id="rId5"/>
    <p:sldId id="270" r:id="rId6"/>
    <p:sldId id="261" r:id="rId7"/>
    <p:sldId id="259" r:id="rId8"/>
    <p:sldId id="260" r:id="rId9"/>
    <p:sldId id="258" r:id="rId10"/>
    <p:sldId id="265" r:id="rId11"/>
    <p:sldId id="267" r:id="rId12"/>
    <p:sldId id="266" r:id="rId13"/>
    <p:sldId id="263" r:id="rId14"/>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011"/>
    <a:srgbClr val="282620"/>
    <a:srgbClr val="D4762B"/>
    <a:srgbClr val="AF805F"/>
    <a:srgbClr val="CF7835"/>
    <a:srgbClr val="C57A46"/>
    <a:srgbClr val="83868C"/>
    <a:srgbClr val="3C5EA4"/>
    <a:srgbClr val="C9C6B4"/>
    <a:srgbClr val="2C4D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764"/>
    <p:restoredTop sz="94669"/>
  </p:normalViewPr>
  <p:slideViewPr>
    <p:cSldViewPr snapToGrid="0" snapToObjects="1">
      <p:cViewPr varScale="1">
        <p:scale>
          <a:sx n="90" d="100"/>
          <a:sy n="90" d="100"/>
        </p:scale>
        <p:origin x="182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F43450-F96C-454C-88C4-12F07120CAF5}" type="datetimeFigureOut">
              <a:rPr lang="en-US" smtClean="0"/>
              <a:t>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149567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43450-F96C-454C-88C4-12F07120CAF5}" type="datetimeFigureOut">
              <a:rPr lang="en-US" smtClean="0"/>
              <a:t>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76740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43450-F96C-454C-88C4-12F07120CAF5}" type="datetimeFigureOut">
              <a:rPr lang="en-US" smtClean="0"/>
              <a:t>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333920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EC42-7199-414C-BF7D-A8B16B19F926}"/>
              </a:ext>
            </a:extLst>
          </p:cNvPr>
          <p:cNvSpPr>
            <a:spLocks noGrp="1"/>
          </p:cNvSpPr>
          <p:nvPr>
            <p:ph type="ctrTitle"/>
          </p:nvPr>
        </p:nvSpPr>
        <p:spPr>
          <a:xfrm>
            <a:off x="857250" y="1497013"/>
            <a:ext cx="5143500" cy="318293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B4A9D4-E5D3-4A49-AF34-891141CAE684}"/>
              </a:ext>
            </a:extLst>
          </p:cNvPr>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93867B-2144-264B-B651-CC1FA5E23C86}"/>
              </a:ext>
            </a:extLst>
          </p:cNvPr>
          <p:cNvSpPr>
            <a:spLocks noGrp="1"/>
          </p:cNvSpPr>
          <p:nvPr>
            <p:ph type="dt" sz="half" idx="10"/>
          </p:nvPr>
        </p:nvSpPr>
        <p:spPr/>
        <p:txBody>
          <a:bodyPr/>
          <a:lstStyle/>
          <a:p>
            <a:fld id="{EB7F74E0-2DAA-714B-9C1E-8656D0801487}" type="datetimeFigureOut">
              <a:rPr lang="en-US" smtClean="0"/>
              <a:t>9/10/19</a:t>
            </a:fld>
            <a:endParaRPr lang="en-US"/>
          </a:p>
        </p:txBody>
      </p:sp>
      <p:sp>
        <p:nvSpPr>
          <p:cNvPr id="5" name="Footer Placeholder 4">
            <a:extLst>
              <a:ext uri="{FF2B5EF4-FFF2-40B4-BE49-F238E27FC236}">
                <a16:creationId xmlns:a16="http://schemas.microsoft.com/office/drawing/2014/main" id="{AFD84ED9-B723-854F-BBBD-5CD2D00EF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7CC5F-08A3-C545-9E64-7261AFE53FED}"/>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401459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EA41-4302-3C44-8FB3-66B606B18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0E5622-E688-7E41-90EF-626EE88AB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46551-935E-A040-ACBB-039A95F3D41A}"/>
              </a:ext>
            </a:extLst>
          </p:cNvPr>
          <p:cNvSpPr>
            <a:spLocks noGrp="1"/>
          </p:cNvSpPr>
          <p:nvPr>
            <p:ph type="dt" sz="half" idx="10"/>
          </p:nvPr>
        </p:nvSpPr>
        <p:spPr/>
        <p:txBody>
          <a:bodyPr/>
          <a:lstStyle/>
          <a:p>
            <a:fld id="{EB7F74E0-2DAA-714B-9C1E-8656D0801487}" type="datetimeFigureOut">
              <a:rPr lang="en-US" smtClean="0"/>
              <a:t>9/10/19</a:t>
            </a:fld>
            <a:endParaRPr lang="en-US"/>
          </a:p>
        </p:txBody>
      </p:sp>
      <p:sp>
        <p:nvSpPr>
          <p:cNvPr id="5" name="Footer Placeholder 4">
            <a:extLst>
              <a:ext uri="{FF2B5EF4-FFF2-40B4-BE49-F238E27FC236}">
                <a16:creationId xmlns:a16="http://schemas.microsoft.com/office/drawing/2014/main" id="{26C687FB-D00C-8343-94E1-F153D4B05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7C7B7-6B63-6C48-8038-470ECF0FE89F}"/>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180418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02BB-0B85-B543-839E-2369F22E7FBD}"/>
              </a:ext>
            </a:extLst>
          </p:cNvPr>
          <p:cNvSpPr>
            <a:spLocks noGrp="1"/>
          </p:cNvSpPr>
          <p:nvPr>
            <p:ph type="title"/>
          </p:nvPr>
        </p:nvSpPr>
        <p:spPr>
          <a:xfrm>
            <a:off x="468313" y="2279650"/>
            <a:ext cx="5915025" cy="3803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E67F97-223F-5C41-A755-3FA283DBDAF9}"/>
              </a:ext>
            </a:extLst>
          </p:cNvPr>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A77F1-11C6-A54F-889C-814E7F95E1D9}"/>
              </a:ext>
            </a:extLst>
          </p:cNvPr>
          <p:cNvSpPr>
            <a:spLocks noGrp="1"/>
          </p:cNvSpPr>
          <p:nvPr>
            <p:ph type="dt" sz="half" idx="10"/>
          </p:nvPr>
        </p:nvSpPr>
        <p:spPr/>
        <p:txBody>
          <a:bodyPr/>
          <a:lstStyle/>
          <a:p>
            <a:fld id="{EB7F74E0-2DAA-714B-9C1E-8656D0801487}" type="datetimeFigureOut">
              <a:rPr lang="en-US" smtClean="0"/>
              <a:t>9/10/19</a:t>
            </a:fld>
            <a:endParaRPr lang="en-US"/>
          </a:p>
        </p:txBody>
      </p:sp>
      <p:sp>
        <p:nvSpPr>
          <p:cNvPr id="5" name="Footer Placeholder 4">
            <a:extLst>
              <a:ext uri="{FF2B5EF4-FFF2-40B4-BE49-F238E27FC236}">
                <a16:creationId xmlns:a16="http://schemas.microsoft.com/office/drawing/2014/main" id="{1AC91871-FB09-7C46-8C67-61B55ECFE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D2130-08C4-4348-99A9-90EA9BCA9E27}"/>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3675348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F4B0-09B6-4F40-902F-AE53DAE5E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55E85D-E430-D648-B516-C790FEA36521}"/>
              </a:ext>
            </a:extLst>
          </p:cNvPr>
          <p:cNvSpPr>
            <a:spLocks noGrp="1"/>
          </p:cNvSpPr>
          <p:nvPr>
            <p:ph sz="half" idx="1"/>
          </p:nvPr>
        </p:nvSpPr>
        <p:spPr>
          <a:xfrm>
            <a:off x="471488" y="2433638"/>
            <a:ext cx="2881312"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11A290-6EAA-4742-9717-483739603ACC}"/>
              </a:ext>
            </a:extLst>
          </p:cNvPr>
          <p:cNvSpPr>
            <a:spLocks noGrp="1"/>
          </p:cNvSpPr>
          <p:nvPr>
            <p:ph sz="half" idx="2"/>
          </p:nvPr>
        </p:nvSpPr>
        <p:spPr>
          <a:xfrm>
            <a:off x="3505200" y="2433638"/>
            <a:ext cx="2881313"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0F768-6F0C-914C-A01F-E4E42E190EEC}"/>
              </a:ext>
            </a:extLst>
          </p:cNvPr>
          <p:cNvSpPr>
            <a:spLocks noGrp="1"/>
          </p:cNvSpPr>
          <p:nvPr>
            <p:ph type="dt" sz="half" idx="10"/>
          </p:nvPr>
        </p:nvSpPr>
        <p:spPr/>
        <p:txBody>
          <a:bodyPr/>
          <a:lstStyle/>
          <a:p>
            <a:fld id="{EB7F74E0-2DAA-714B-9C1E-8656D0801487}" type="datetimeFigureOut">
              <a:rPr lang="en-US" smtClean="0"/>
              <a:t>9/10/19</a:t>
            </a:fld>
            <a:endParaRPr lang="en-US"/>
          </a:p>
        </p:txBody>
      </p:sp>
      <p:sp>
        <p:nvSpPr>
          <p:cNvPr id="6" name="Footer Placeholder 5">
            <a:extLst>
              <a:ext uri="{FF2B5EF4-FFF2-40B4-BE49-F238E27FC236}">
                <a16:creationId xmlns:a16="http://schemas.microsoft.com/office/drawing/2014/main" id="{072AF744-BC90-F949-A778-945E08EAF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7824B-7C18-2E4B-B1A6-CFCB5B1A7960}"/>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4186165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9282-8794-CF48-A9B0-76A563ACB5D1}"/>
              </a:ext>
            </a:extLst>
          </p:cNvPr>
          <p:cNvSpPr>
            <a:spLocks noGrp="1"/>
          </p:cNvSpPr>
          <p:nvPr>
            <p:ph type="title"/>
          </p:nvPr>
        </p:nvSpPr>
        <p:spPr>
          <a:xfrm>
            <a:off x="473075" y="487363"/>
            <a:ext cx="5915025" cy="17668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539F5-D079-E34F-932E-61BD0C7B9ABE}"/>
              </a:ext>
            </a:extLst>
          </p:cNvPr>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5D7C35-0015-3F45-B558-7F43F1F709BA}"/>
              </a:ext>
            </a:extLst>
          </p:cNvPr>
          <p:cNvSpPr>
            <a:spLocks noGrp="1"/>
          </p:cNvSpPr>
          <p:nvPr>
            <p:ph sz="half" idx="2"/>
          </p:nvPr>
        </p:nvSpPr>
        <p:spPr>
          <a:xfrm>
            <a:off x="473075" y="3340100"/>
            <a:ext cx="2900363"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1A34F-2324-0D44-8902-8BAA01427284}"/>
              </a:ext>
            </a:extLst>
          </p:cNvPr>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416F7-72A8-8E49-87E4-C1AB84E5B465}"/>
              </a:ext>
            </a:extLst>
          </p:cNvPr>
          <p:cNvSpPr>
            <a:spLocks noGrp="1"/>
          </p:cNvSpPr>
          <p:nvPr>
            <p:ph sz="quarter" idx="4"/>
          </p:nvPr>
        </p:nvSpPr>
        <p:spPr>
          <a:xfrm>
            <a:off x="3471863" y="3340100"/>
            <a:ext cx="2916237"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25E-ECC2-2349-AF5A-77C0FFAFDE9B}"/>
              </a:ext>
            </a:extLst>
          </p:cNvPr>
          <p:cNvSpPr>
            <a:spLocks noGrp="1"/>
          </p:cNvSpPr>
          <p:nvPr>
            <p:ph type="dt" sz="half" idx="10"/>
          </p:nvPr>
        </p:nvSpPr>
        <p:spPr/>
        <p:txBody>
          <a:bodyPr/>
          <a:lstStyle/>
          <a:p>
            <a:fld id="{EB7F74E0-2DAA-714B-9C1E-8656D0801487}" type="datetimeFigureOut">
              <a:rPr lang="en-US" smtClean="0"/>
              <a:t>9/10/19</a:t>
            </a:fld>
            <a:endParaRPr lang="en-US"/>
          </a:p>
        </p:txBody>
      </p:sp>
      <p:sp>
        <p:nvSpPr>
          <p:cNvPr id="8" name="Footer Placeholder 7">
            <a:extLst>
              <a:ext uri="{FF2B5EF4-FFF2-40B4-BE49-F238E27FC236}">
                <a16:creationId xmlns:a16="http://schemas.microsoft.com/office/drawing/2014/main" id="{0CCDF55F-7246-3447-8B67-FDF063F57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587E1D-7CAE-7648-9839-C95DFAA2D6B4}"/>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3581975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1399-D5A3-774B-BF0F-0D248BDFD9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DB8A8E-48A1-D244-B716-C7B030A0A48B}"/>
              </a:ext>
            </a:extLst>
          </p:cNvPr>
          <p:cNvSpPr>
            <a:spLocks noGrp="1"/>
          </p:cNvSpPr>
          <p:nvPr>
            <p:ph type="dt" sz="half" idx="10"/>
          </p:nvPr>
        </p:nvSpPr>
        <p:spPr/>
        <p:txBody>
          <a:bodyPr/>
          <a:lstStyle/>
          <a:p>
            <a:fld id="{EB7F74E0-2DAA-714B-9C1E-8656D0801487}" type="datetimeFigureOut">
              <a:rPr lang="en-US" smtClean="0"/>
              <a:t>9/10/19</a:t>
            </a:fld>
            <a:endParaRPr lang="en-US"/>
          </a:p>
        </p:txBody>
      </p:sp>
      <p:sp>
        <p:nvSpPr>
          <p:cNvPr id="4" name="Footer Placeholder 3">
            <a:extLst>
              <a:ext uri="{FF2B5EF4-FFF2-40B4-BE49-F238E27FC236}">
                <a16:creationId xmlns:a16="http://schemas.microsoft.com/office/drawing/2014/main" id="{5374450D-9DD6-DA43-B138-475B2C08C2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2D448-01AC-D94E-86CE-75C493C0B17D}"/>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2188149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FFBEA-7571-5B4D-AF06-5B14B8A3F1C7}"/>
              </a:ext>
            </a:extLst>
          </p:cNvPr>
          <p:cNvSpPr>
            <a:spLocks noGrp="1"/>
          </p:cNvSpPr>
          <p:nvPr>
            <p:ph type="dt" sz="half" idx="10"/>
          </p:nvPr>
        </p:nvSpPr>
        <p:spPr/>
        <p:txBody>
          <a:bodyPr/>
          <a:lstStyle/>
          <a:p>
            <a:fld id="{EB7F74E0-2DAA-714B-9C1E-8656D0801487}" type="datetimeFigureOut">
              <a:rPr lang="en-US" smtClean="0"/>
              <a:t>9/10/19</a:t>
            </a:fld>
            <a:endParaRPr lang="en-US"/>
          </a:p>
        </p:txBody>
      </p:sp>
      <p:sp>
        <p:nvSpPr>
          <p:cNvPr id="3" name="Footer Placeholder 2">
            <a:extLst>
              <a:ext uri="{FF2B5EF4-FFF2-40B4-BE49-F238E27FC236}">
                <a16:creationId xmlns:a16="http://schemas.microsoft.com/office/drawing/2014/main" id="{A3767002-139C-4D4E-8E5C-DC36ACF14C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A26900-E4FF-2348-B9F0-9AF110BC28D3}"/>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3964863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F0A1-DCE0-4B41-A436-EE257881356A}"/>
              </a:ext>
            </a:extLst>
          </p:cNvPr>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B31973-F3E8-0740-B4C3-7EB2D363CE17}"/>
              </a:ext>
            </a:extLst>
          </p:cNvPr>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324E2-FB5D-6C4F-821B-3382C4787C17}"/>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439F2-7E9E-1948-9FDA-BFFBA2104271}"/>
              </a:ext>
            </a:extLst>
          </p:cNvPr>
          <p:cNvSpPr>
            <a:spLocks noGrp="1"/>
          </p:cNvSpPr>
          <p:nvPr>
            <p:ph type="dt" sz="half" idx="10"/>
          </p:nvPr>
        </p:nvSpPr>
        <p:spPr/>
        <p:txBody>
          <a:bodyPr/>
          <a:lstStyle/>
          <a:p>
            <a:fld id="{EB7F74E0-2DAA-714B-9C1E-8656D0801487}" type="datetimeFigureOut">
              <a:rPr lang="en-US" smtClean="0"/>
              <a:t>9/10/19</a:t>
            </a:fld>
            <a:endParaRPr lang="en-US"/>
          </a:p>
        </p:txBody>
      </p:sp>
      <p:sp>
        <p:nvSpPr>
          <p:cNvPr id="6" name="Footer Placeholder 5">
            <a:extLst>
              <a:ext uri="{FF2B5EF4-FFF2-40B4-BE49-F238E27FC236}">
                <a16:creationId xmlns:a16="http://schemas.microsoft.com/office/drawing/2014/main" id="{02D99FBE-D531-9446-B788-ABA68FA0A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5880E-2266-4A4C-882F-559D338758DD}"/>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197390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644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AF3C-D34E-FF44-B793-D208AA79BD54}"/>
              </a:ext>
            </a:extLst>
          </p:cNvPr>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A9DE6-755D-0B41-9B8D-B0092FF11194}"/>
              </a:ext>
            </a:extLst>
          </p:cNvPr>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3926E3-E1F4-9E40-9C71-F1E88811B286}"/>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13815-E340-2148-94E2-8B87964876BB}"/>
              </a:ext>
            </a:extLst>
          </p:cNvPr>
          <p:cNvSpPr>
            <a:spLocks noGrp="1"/>
          </p:cNvSpPr>
          <p:nvPr>
            <p:ph type="dt" sz="half" idx="10"/>
          </p:nvPr>
        </p:nvSpPr>
        <p:spPr/>
        <p:txBody>
          <a:bodyPr/>
          <a:lstStyle/>
          <a:p>
            <a:fld id="{EB7F74E0-2DAA-714B-9C1E-8656D0801487}" type="datetimeFigureOut">
              <a:rPr lang="en-US" smtClean="0"/>
              <a:t>9/10/19</a:t>
            </a:fld>
            <a:endParaRPr lang="en-US"/>
          </a:p>
        </p:txBody>
      </p:sp>
      <p:sp>
        <p:nvSpPr>
          <p:cNvPr id="6" name="Footer Placeholder 5">
            <a:extLst>
              <a:ext uri="{FF2B5EF4-FFF2-40B4-BE49-F238E27FC236}">
                <a16:creationId xmlns:a16="http://schemas.microsoft.com/office/drawing/2014/main" id="{146F0B37-5E41-C948-B132-653204760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5A5FA-BDC1-1C41-B7FA-FE6DC1919566}"/>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2956000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A20A-9151-4846-A49E-AF7F27E3ED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490B27-34FB-1A45-AE73-E6DE4DB1D3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0A1DB-8D97-4F40-A982-2DF30DE8ACB2}"/>
              </a:ext>
            </a:extLst>
          </p:cNvPr>
          <p:cNvSpPr>
            <a:spLocks noGrp="1"/>
          </p:cNvSpPr>
          <p:nvPr>
            <p:ph type="dt" sz="half" idx="10"/>
          </p:nvPr>
        </p:nvSpPr>
        <p:spPr/>
        <p:txBody>
          <a:bodyPr/>
          <a:lstStyle/>
          <a:p>
            <a:fld id="{EB7F74E0-2DAA-714B-9C1E-8656D0801487}" type="datetimeFigureOut">
              <a:rPr lang="en-US" smtClean="0"/>
              <a:t>9/10/19</a:t>
            </a:fld>
            <a:endParaRPr lang="en-US"/>
          </a:p>
        </p:txBody>
      </p:sp>
      <p:sp>
        <p:nvSpPr>
          <p:cNvPr id="5" name="Footer Placeholder 4">
            <a:extLst>
              <a:ext uri="{FF2B5EF4-FFF2-40B4-BE49-F238E27FC236}">
                <a16:creationId xmlns:a16="http://schemas.microsoft.com/office/drawing/2014/main" id="{022634A3-2A59-0348-9A99-AB6647117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6E962-867F-894A-8BC9-B547F19325D5}"/>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2630812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BB0F55-B8FF-B447-9E60-03262595C724}"/>
              </a:ext>
            </a:extLst>
          </p:cNvPr>
          <p:cNvSpPr>
            <a:spLocks noGrp="1"/>
          </p:cNvSpPr>
          <p:nvPr>
            <p:ph type="title" orient="vert"/>
          </p:nvPr>
        </p:nvSpPr>
        <p:spPr>
          <a:xfrm>
            <a:off x="4908550" y="487363"/>
            <a:ext cx="1477963" cy="7748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21F7C2-BBBE-D048-A10C-FC32B22565B1}"/>
              </a:ext>
            </a:extLst>
          </p:cNvPr>
          <p:cNvSpPr>
            <a:spLocks noGrp="1"/>
          </p:cNvSpPr>
          <p:nvPr>
            <p:ph type="body" orient="vert" idx="1"/>
          </p:nvPr>
        </p:nvSpPr>
        <p:spPr>
          <a:xfrm>
            <a:off x="471488" y="487363"/>
            <a:ext cx="4284662"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EABCE-E03B-D849-B99E-92A09DCED5BE}"/>
              </a:ext>
            </a:extLst>
          </p:cNvPr>
          <p:cNvSpPr>
            <a:spLocks noGrp="1"/>
          </p:cNvSpPr>
          <p:nvPr>
            <p:ph type="dt" sz="half" idx="10"/>
          </p:nvPr>
        </p:nvSpPr>
        <p:spPr/>
        <p:txBody>
          <a:bodyPr/>
          <a:lstStyle/>
          <a:p>
            <a:fld id="{EB7F74E0-2DAA-714B-9C1E-8656D0801487}" type="datetimeFigureOut">
              <a:rPr lang="en-US" smtClean="0"/>
              <a:t>9/10/19</a:t>
            </a:fld>
            <a:endParaRPr lang="en-US"/>
          </a:p>
        </p:txBody>
      </p:sp>
      <p:sp>
        <p:nvSpPr>
          <p:cNvPr id="5" name="Footer Placeholder 4">
            <a:extLst>
              <a:ext uri="{FF2B5EF4-FFF2-40B4-BE49-F238E27FC236}">
                <a16:creationId xmlns:a16="http://schemas.microsoft.com/office/drawing/2014/main" id="{D718630C-A05B-C243-8404-15FA7C1D5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4DECD-07B3-A34C-9B74-4E205B2F8AB5}"/>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396706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43450-F96C-454C-88C4-12F07120CAF5}" type="datetimeFigureOut">
              <a:rPr lang="en-US" smtClean="0"/>
              <a:t>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289903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F43450-F96C-454C-88C4-12F07120CAF5}" type="datetimeFigureOut">
              <a:rPr lang="en-US" smtClean="0"/>
              <a:t>9/10/19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268044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F43450-F96C-454C-88C4-12F07120CAF5}" type="datetimeFigureOut">
              <a:rPr lang="en-US" smtClean="0"/>
              <a:t>9/10/19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112936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F43450-F96C-454C-88C4-12F07120CAF5}" type="datetimeFigureOut">
              <a:rPr lang="en-US" smtClean="0"/>
              <a:t>9/10/19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77362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43450-F96C-454C-88C4-12F07120CAF5}" type="datetimeFigureOut">
              <a:rPr lang="en-US" smtClean="0"/>
              <a:t>9/10/19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403810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F43450-F96C-454C-88C4-12F07120CAF5}" type="datetimeFigureOut">
              <a:rPr lang="en-US" smtClean="0"/>
              <a:t>9/10/19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228670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F43450-F96C-454C-88C4-12F07120CAF5}" type="datetimeFigureOut">
              <a:rPr lang="en-US" smtClean="0"/>
              <a:t>9/10/19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172003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DF43450-F96C-454C-88C4-12F07120CAF5}" type="datetimeFigureOut">
              <a:rPr lang="en-US" smtClean="0"/>
              <a:t>9/10/19</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54CDD20-74DB-B847-80AF-ACF2D6161E2A}" type="slidenum">
              <a:rPr lang="en-US" smtClean="0"/>
              <a:t>‹#›</a:t>
            </a:fld>
            <a:endParaRPr lang="en-US"/>
          </a:p>
        </p:txBody>
      </p:sp>
    </p:spTree>
    <p:extLst>
      <p:ext uri="{BB962C8B-B14F-4D97-AF65-F5344CB8AC3E}">
        <p14:creationId xmlns:p14="http://schemas.microsoft.com/office/powerpoint/2010/main" val="1870817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A7D939-61B2-2E40-BE9C-7D7494826815}"/>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0A076B-2F9E-3A4E-8C16-23792FE91EFE}"/>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0C9A9-EBEE-2748-B8AB-7FB8059DB565}"/>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EB7F74E0-2DAA-714B-9C1E-8656D0801487}" type="datetimeFigureOut">
              <a:rPr lang="en-US" smtClean="0"/>
              <a:t>9/10/19</a:t>
            </a:fld>
            <a:endParaRPr lang="en-US"/>
          </a:p>
        </p:txBody>
      </p:sp>
      <p:sp>
        <p:nvSpPr>
          <p:cNvPr id="5" name="Footer Placeholder 4">
            <a:extLst>
              <a:ext uri="{FF2B5EF4-FFF2-40B4-BE49-F238E27FC236}">
                <a16:creationId xmlns:a16="http://schemas.microsoft.com/office/drawing/2014/main" id="{9E1A474E-1C65-9443-B5F0-BE6EBD97D528}"/>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E08857-FB1D-9841-90B3-B260ABD513E5}"/>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8EE1169-719B-A44F-8D53-7AC80D12EA46}" type="slidenum">
              <a:rPr lang="en-US" smtClean="0"/>
              <a:t>‹#›</a:t>
            </a:fld>
            <a:endParaRPr lang="en-US"/>
          </a:p>
        </p:txBody>
      </p:sp>
    </p:spTree>
    <p:extLst>
      <p:ext uri="{BB962C8B-B14F-4D97-AF65-F5344CB8AC3E}">
        <p14:creationId xmlns:p14="http://schemas.microsoft.com/office/powerpoint/2010/main" val="8521872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iblehub.com/hcsb/2_corinthians/3.htm"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9CB4D5-22C5-DD49-BA21-6FC23C91DA94}"/>
              </a:ext>
            </a:extLst>
          </p:cNvPr>
          <p:cNvSpPr/>
          <p:nvPr/>
        </p:nvSpPr>
        <p:spPr>
          <a:xfrm>
            <a:off x="38909" y="899773"/>
            <a:ext cx="1139826" cy="8244227"/>
          </a:xfrm>
          <a:prstGeom prst="rect">
            <a:avLst/>
          </a:prstGeom>
          <a:gradFill flip="none" rotWithShape="1">
            <a:gsLst>
              <a:gs pos="53000">
                <a:schemeClr val="accent1">
                  <a:lumMod val="50000"/>
                </a:schemeClr>
              </a:gs>
              <a:gs pos="76000">
                <a:schemeClr val="accent1">
                  <a:lumMod val="75000"/>
                </a:schemeClr>
              </a:gs>
              <a:gs pos="88000">
                <a:schemeClr val="accent1">
                  <a:lumMod val="60000"/>
                  <a:lumOff val="40000"/>
                </a:schemeClr>
              </a:gs>
            </a:gsLst>
            <a:path path="shape">
              <a:fillToRect l="50000" t="50000" r="50000" b="50000"/>
            </a:path>
            <a:tileRect/>
          </a:gradFill>
          <a:ln>
            <a:noFill/>
          </a:ln>
          <a:effectLst>
            <a:glow rad="101600">
              <a:schemeClr val="accent1">
                <a:satMod val="175000"/>
                <a:alpha val="40000"/>
              </a:schemeClr>
            </a:glow>
            <a:outerShdw blurRad="50800" dist="38100" dir="2700000" algn="tl" rotWithShape="0">
              <a:prstClr val="black">
                <a:alpha val="40000"/>
              </a:prstClr>
            </a:out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5767BF03-6A79-544A-BD02-01BFCB3DD4BD}"/>
              </a:ext>
            </a:extLst>
          </p:cNvPr>
          <p:cNvSpPr/>
          <p:nvPr/>
        </p:nvSpPr>
        <p:spPr>
          <a:xfrm>
            <a:off x="8778" y="-69925"/>
            <a:ext cx="6858000" cy="1109387"/>
          </a:xfrm>
          <a:prstGeom prst="rect">
            <a:avLst/>
          </a:prstGeom>
          <a:gradFill>
            <a:gsLst>
              <a:gs pos="53000">
                <a:schemeClr val="accent1">
                  <a:lumMod val="50000"/>
                </a:schemeClr>
              </a:gs>
              <a:gs pos="81000">
                <a:schemeClr val="accent1">
                  <a:lumMod val="75000"/>
                </a:schemeClr>
              </a:gs>
              <a:gs pos="96000">
                <a:schemeClr val="accent1">
                  <a:lumMod val="60000"/>
                  <a:lumOff val="4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extBox 8">
            <a:extLst>
              <a:ext uri="{FF2B5EF4-FFF2-40B4-BE49-F238E27FC236}">
                <a16:creationId xmlns:a16="http://schemas.microsoft.com/office/drawing/2014/main" id="{6A661536-5DF5-AB43-96F8-7DB8CA07CE56}"/>
              </a:ext>
            </a:extLst>
          </p:cNvPr>
          <p:cNvSpPr txBox="1"/>
          <p:nvPr/>
        </p:nvSpPr>
        <p:spPr>
          <a:xfrm>
            <a:off x="-10677" y="1587578"/>
            <a:ext cx="1228046" cy="6753924"/>
          </a:xfrm>
          <a:prstGeom prst="rect">
            <a:avLst/>
          </a:prstGeom>
          <a:noFill/>
        </p:spPr>
        <p:txBody>
          <a:bodyPr/>
          <a:lstStyle/>
          <a:p>
            <a:pPr algn="ctr" eaLnBrk="1" hangingPunct="1">
              <a:defRPr/>
            </a:pPr>
            <a:endParaRPr lang="en-US" sz="1200" b="1" dirty="0">
              <a:solidFill>
                <a:schemeClr val="tx1">
                  <a:lumMod val="85000"/>
                  <a:lumOff val="15000"/>
                </a:schemeClr>
              </a:solidFill>
              <a:latin typeface="Arial Narrow" pitchFamily="34" charset="0"/>
              <a:ea typeface="DejaVu Sans Condensed" pitchFamily="34" charset="0"/>
              <a:cs typeface="DejaVu Sans Condensed" pitchFamily="34" charset="0"/>
            </a:endParaRPr>
          </a:p>
          <a:p>
            <a:pPr algn="ctr" eaLnBrk="1" hangingPunct="1">
              <a:defRPr/>
            </a:pPr>
            <a:r>
              <a:rPr lang="en-US" sz="1200" b="1" dirty="0">
                <a:solidFill>
                  <a:schemeClr val="bg1"/>
                </a:solidFill>
                <a:latin typeface="Arial Narrow" pitchFamily="34" charset="0"/>
                <a:ea typeface="DejaVu Sans Condensed" pitchFamily="34" charset="0"/>
                <a:cs typeface="DejaVu Sans Condensed" pitchFamily="34" charset="0"/>
              </a:rPr>
              <a:t>In this issue:</a:t>
            </a:r>
          </a:p>
          <a:p>
            <a:pPr algn="ctr" eaLnBrk="1" hangingPunct="1">
              <a:defRPr/>
            </a:pPr>
            <a:endParaRPr lang="en-US" sz="12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2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Christine </a:t>
            </a:r>
            <a:r>
              <a:rPr lang="en-US" sz="900" i="1" dirty="0" err="1">
                <a:solidFill>
                  <a:schemeClr val="bg1"/>
                </a:solidFill>
                <a:latin typeface="Arial Narrow" pitchFamily="34" charset="0"/>
                <a:ea typeface="DejaVu Sans Condensed" pitchFamily="34" charset="0"/>
                <a:cs typeface="DejaVu Sans Condensed" pitchFamily="34" charset="0"/>
              </a:rPr>
              <a:t>Casten</a:t>
            </a: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On the Horizon</a:t>
            </a:r>
            <a:endParaRPr lang="en-US" sz="12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Facebook Live</a:t>
            </a: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Event Reminder</a:t>
            </a: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Website Upgrades</a:t>
            </a: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Sharon Rudolph</a:t>
            </a: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Unveiled Faces</a:t>
            </a: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Angela Taylor</a:t>
            </a: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Our Weapon of </a:t>
            </a: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Warfare</a:t>
            </a: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Fire Starters</a:t>
            </a: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Training Focus:</a:t>
            </a: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Pacing</a:t>
            </a:r>
            <a:endParaRPr lang="en-US" sz="12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Member Spotlight:</a:t>
            </a: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Linda </a:t>
            </a:r>
            <a:r>
              <a:rPr lang="en-US" sz="900" i="1" dirty="0" err="1">
                <a:solidFill>
                  <a:schemeClr val="bg1"/>
                </a:solidFill>
                <a:latin typeface="Arial Narrow" pitchFamily="34" charset="0"/>
                <a:ea typeface="DejaVu Sans Condensed" pitchFamily="34" charset="0"/>
                <a:cs typeface="DejaVu Sans Condensed" pitchFamily="34" charset="0"/>
              </a:rPr>
              <a:t>Smallbones</a:t>
            </a: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9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r>
              <a:rPr lang="en-US" sz="900" i="1" dirty="0">
                <a:solidFill>
                  <a:schemeClr val="bg1"/>
                </a:solidFill>
                <a:latin typeface="Arial Narrow" pitchFamily="34" charset="0"/>
                <a:ea typeface="DejaVu Sans Condensed" pitchFamily="34" charset="0"/>
                <a:cs typeface="DejaVu Sans Condensed" pitchFamily="34" charset="0"/>
              </a:rPr>
              <a:t>Who We Are</a:t>
            </a: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tx1">
                  <a:lumMod val="85000"/>
                  <a:lumOff val="15000"/>
                </a:schemeClr>
              </a:solidFill>
              <a:latin typeface="Arial Narrow" pitchFamily="34" charset="0"/>
              <a:ea typeface="DejaVu Sans Condensed" pitchFamily="34" charset="0"/>
              <a:cs typeface="DejaVu Sans Condensed" pitchFamily="34" charset="0"/>
            </a:endParaRPr>
          </a:p>
          <a:p>
            <a:pPr algn="ctr" eaLnBrk="1" hangingPunct="1">
              <a:defRPr/>
            </a:pPr>
            <a:endParaRPr lang="en-US" sz="1400" dirty="0">
              <a:ln>
                <a:solidFill>
                  <a:schemeClr val="tx1"/>
                </a:solidFill>
                <a:prstDash val="sysDot"/>
              </a:ln>
              <a:solidFill>
                <a:schemeClr val="tx1">
                  <a:lumMod val="65000"/>
                  <a:lumOff val="35000"/>
                </a:schemeClr>
              </a:solidFill>
              <a:latin typeface="Mistral" pitchFamily="66" charset="0"/>
              <a:cs typeface="Arial" charset="0"/>
            </a:endParaRPr>
          </a:p>
        </p:txBody>
      </p:sp>
      <p:pic>
        <p:nvPicPr>
          <p:cNvPr id="10" name="Picture 8">
            <a:extLst>
              <a:ext uri="{FF2B5EF4-FFF2-40B4-BE49-F238E27FC236}">
                <a16:creationId xmlns:a16="http://schemas.microsoft.com/office/drawing/2014/main" id="{1B83D242-952B-F84E-B413-BC85F49C8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48" y="82338"/>
            <a:ext cx="744537"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7">
            <a:extLst>
              <a:ext uri="{FF2B5EF4-FFF2-40B4-BE49-F238E27FC236}">
                <a16:creationId xmlns:a16="http://schemas.microsoft.com/office/drawing/2014/main" id="{FF31A27A-6564-5944-9B37-09F655AEC686}"/>
              </a:ext>
            </a:extLst>
          </p:cNvPr>
          <p:cNvSpPr txBox="1">
            <a:spLocks noChangeArrowheads="1"/>
          </p:cNvSpPr>
          <p:nvPr/>
        </p:nvSpPr>
        <p:spPr bwMode="auto">
          <a:xfrm>
            <a:off x="1819076" y="77652"/>
            <a:ext cx="36487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solidFill>
                  <a:schemeClr val="bg1"/>
                </a:solidFill>
                <a:latin typeface="Batang" panose="02030600000101010101" pitchFamily="18" charset="-127"/>
                <a:ea typeface="Batang" panose="02030600000101010101" pitchFamily="18" charset="-127"/>
              </a:rPr>
              <a:t>Frontline</a:t>
            </a:r>
            <a:r>
              <a:rPr lang="en-US" altLang="en-US" b="1" dirty="0">
                <a:solidFill>
                  <a:schemeClr val="bg1"/>
                </a:solidFill>
                <a:latin typeface="Batang" panose="02030600000101010101" pitchFamily="18" charset="-127"/>
                <a:ea typeface="Batang" panose="02030600000101010101" pitchFamily="18" charset="-127"/>
              </a:rPr>
              <a:t> News</a:t>
            </a:r>
          </a:p>
        </p:txBody>
      </p:sp>
      <p:sp>
        <p:nvSpPr>
          <p:cNvPr id="12" name="Rectangle 11">
            <a:extLst>
              <a:ext uri="{FF2B5EF4-FFF2-40B4-BE49-F238E27FC236}">
                <a16:creationId xmlns:a16="http://schemas.microsoft.com/office/drawing/2014/main" id="{8A494243-5543-124D-B358-F09A46152B32}"/>
              </a:ext>
            </a:extLst>
          </p:cNvPr>
          <p:cNvSpPr/>
          <p:nvPr/>
        </p:nvSpPr>
        <p:spPr>
          <a:xfrm>
            <a:off x="1687426" y="2467987"/>
            <a:ext cx="4809958" cy="6186309"/>
          </a:xfrm>
          <a:prstGeom prst="rect">
            <a:avLst/>
          </a:prstGeom>
        </p:spPr>
        <p:txBody>
          <a:bodyPr wrap="square">
            <a:spAutoFit/>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Britannic Bold" panose="020B0903060703020204" pitchFamily="34" charset="77"/>
                <a:cs typeface="Aharoni" panose="020F0502020204030204" pitchFamily="34" charset="0"/>
              </a:rPr>
              <a:t>Welcome Back from Worship Ebb! </a:t>
            </a:r>
          </a:p>
          <a:p>
            <a:r>
              <a:rPr lang="en-US" sz="1200" dirty="0">
                <a:latin typeface="Britannic Bold" panose="020B0903060703020204" pitchFamily="34" charset="77"/>
                <a:cs typeface="Arial" panose="020B0604020202020204" pitchFamily="34" charset="0"/>
              </a:rPr>
              <a:t>			</a:t>
            </a:r>
          </a:p>
          <a:p>
            <a:endParaRPr lang="en-US" sz="1200" dirty="0">
              <a:latin typeface="Britannic Bold" panose="020B0903060703020204" pitchFamily="34" charset="77"/>
              <a:cs typeface="Arial" panose="020B0604020202020204" pitchFamily="34" charset="0"/>
            </a:endParaRPr>
          </a:p>
          <a:p>
            <a:r>
              <a:rPr lang="en-US" sz="1200" dirty="0">
                <a:latin typeface="Britannic Bold" panose="020B0903060703020204" pitchFamily="34" charset="77"/>
                <a:cs typeface="Arial" panose="020B0604020202020204" pitchFamily="34" charset="0"/>
              </a:rPr>
              <a:t>                                         </a:t>
            </a:r>
            <a:r>
              <a:rPr lang="en-US" sz="1200" dirty="0">
                <a:latin typeface="Britannic Bold" panose="020B0903060703020204" pitchFamily="34" charset="77"/>
                <a:cs typeface="Aharoni" panose="02010803020104030203" pitchFamily="2" charset="-79"/>
              </a:rPr>
              <a:t>Welcome to our new TWC Training Year!</a:t>
            </a:r>
          </a:p>
          <a:p>
            <a:r>
              <a:rPr lang="en-US" sz="1200" dirty="0">
                <a:latin typeface="Britannic Bold" panose="020B0903060703020204" pitchFamily="34" charset="77"/>
                <a:cs typeface="Aharoni" panose="02010803020104030203" pitchFamily="2" charset="-79"/>
              </a:rPr>
              <a:t> </a:t>
            </a:r>
          </a:p>
          <a:p>
            <a:endParaRPr lang="en-US" sz="1200" dirty="0">
              <a:latin typeface="Britannic Bold" panose="020B0903060703020204" pitchFamily="34" charset="77"/>
              <a:cs typeface="Aharoni" panose="02010803020104030203" pitchFamily="2" charset="-79"/>
            </a:endParaRPr>
          </a:p>
          <a:p>
            <a:endParaRPr lang="en-US" sz="1200" dirty="0">
              <a:latin typeface="Britannic Bold" panose="020B0903060703020204" pitchFamily="34" charset="77"/>
              <a:cs typeface="Aharoni" panose="02010803020104030203" pitchFamily="2" charset="-79"/>
            </a:endParaRPr>
          </a:p>
          <a:p>
            <a:r>
              <a:rPr lang="en-US" sz="1200" dirty="0">
                <a:cs typeface="Arial" panose="020B0604020202020204" pitchFamily="34" charset="0"/>
              </a:rPr>
              <a:t>Worship Ebb created some great space for refreshing and time with the Lord. Let’s cover what’s happening now in TWC and what seems to be happening prophetically in the Church. </a:t>
            </a:r>
          </a:p>
          <a:p>
            <a:r>
              <a:rPr lang="en-US" sz="1200" dirty="0">
                <a:cs typeface="Arial" panose="020B0604020202020204" pitchFamily="34" charset="0"/>
              </a:rPr>
              <a:t> </a:t>
            </a:r>
          </a:p>
          <a:p>
            <a:r>
              <a:rPr lang="en-US" sz="1200" dirty="0">
                <a:cs typeface="Arial" panose="020B0604020202020204" pitchFamily="34" charset="0"/>
              </a:rPr>
              <a:t>Praying into 2019-2020, we see God targeting many things in our Warrior Hearts. Look for the Firestarter question on “What did God show you during Worship Ebb?” on Facebook today…Feel free to share what He is showing you personally, for TWC and/or for the body of Christ as a whole.</a:t>
            </a:r>
          </a:p>
          <a:p>
            <a:r>
              <a:rPr lang="en-US" sz="1200" dirty="0">
                <a:cs typeface="Arial" panose="020B0604020202020204" pitchFamily="34" charset="0"/>
              </a:rPr>
              <a:t> </a:t>
            </a:r>
          </a:p>
          <a:p>
            <a:r>
              <a:rPr lang="en-US" sz="1200" dirty="0">
                <a:cs typeface="Arial" panose="020B0604020202020204" pitchFamily="34" charset="0"/>
              </a:rPr>
              <a:t>Let’s also start this training year off right! Join me on our FB live call tomorrow so we can pray the Training Days Crafted Prayer together. Nothing is more valuable than to saturate this year in prayer! </a:t>
            </a:r>
          </a:p>
          <a:p>
            <a:r>
              <a:rPr lang="en-US" sz="1200" dirty="0">
                <a:cs typeface="Arial" panose="020B0604020202020204" pitchFamily="34" charset="0"/>
              </a:rPr>
              <a:t> </a:t>
            </a:r>
          </a:p>
          <a:p>
            <a:r>
              <a:rPr lang="en-US" sz="1200" b="1" dirty="0">
                <a:cs typeface="Arial" panose="020B0604020202020204" pitchFamily="34" charset="0"/>
              </a:rPr>
              <a:t>2019-2020</a:t>
            </a:r>
            <a:endParaRPr lang="en-US" sz="1200" dirty="0">
              <a:cs typeface="Arial" panose="020B0604020202020204" pitchFamily="34" charset="0"/>
            </a:endParaRPr>
          </a:p>
          <a:p>
            <a:r>
              <a:rPr lang="en-US" sz="1200" dirty="0">
                <a:cs typeface="Arial" panose="020B0604020202020204" pitchFamily="34" charset="0"/>
              </a:rPr>
              <a:t>Each Training Year, God puts His favor on 1-3 specific areas for what He wants to draw out, create and/or establish in TWC. Right now, the one that is front and center is about developing relationship with each other. </a:t>
            </a:r>
          </a:p>
          <a:p>
            <a:r>
              <a:rPr lang="en-US" sz="1200" dirty="0">
                <a:cs typeface="Arial" panose="020B0604020202020204" pitchFamily="34" charset="0"/>
              </a:rPr>
              <a:t> </a:t>
            </a:r>
          </a:p>
          <a:p>
            <a:r>
              <a:rPr lang="en-US" sz="1200" dirty="0">
                <a:cs typeface="Arial" panose="020B0604020202020204" pitchFamily="34" charset="0"/>
              </a:rPr>
              <a:t>We have already embraced what God is opening before us as a community and focused on getting that started in the 2017-2018 Training Year. In 2018-2019 we focused on continuing to develop, upgrade and revise our training. Understand, these two things continue. But, now our main focus is on building closer connections among our warriors. </a:t>
            </a:r>
          </a:p>
          <a:p>
            <a:r>
              <a:rPr lang="en-US" sz="1200" dirty="0">
                <a:latin typeface="Arial Narrow" panose="020B0604020202020204" pitchFamily="34" charset="0"/>
                <a:ea typeface="Calibri" panose="020F0502020204030204" pitchFamily="34" charset="0"/>
                <a:cs typeface="Arial Narrow" panose="020B0604020202020204" pitchFamily="34" charset="0"/>
              </a:rPr>
              <a:t> </a:t>
            </a:r>
          </a:p>
        </p:txBody>
      </p:sp>
      <p:sp>
        <p:nvSpPr>
          <p:cNvPr id="13" name="TextBox 12">
            <a:extLst>
              <a:ext uri="{FF2B5EF4-FFF2-40B4-BE49-F238E27FC236}">
                <a16:creationId xmlns:a16="http://schemas.microsoft.com/office/drawing/2014/main" id="{A34C976E-2E9B-BB44-979E-65194037F2A1}"/>
              </a:ext>
            </a:extLst>
          </p:cNvPr>
          <p:cNvSpPr txBox="1"/>
          <p:nvPr/>
        </p:nvSpPr>
        <p:spPr>
          <a:xfrm>
            <a:off x="2996119" y="1342419"/>
            <a:ext cx="3151762" cy="584775"/>
          </a:xfrm>
          <a:prstGeom prst="rect">
            <a:avLst/>
          </a:prstGeom>
          <a:noFill/>
        </p:spPr>
        <p:txBody>
          <a:bodyPr wrap="square" rtlCol="0">
            <a:spAutoFit/>
          </a:bodyPr>
          <a:lstStyle/>
          <a:p>
            <a:r>
              <a:rPr lang="en-US" sz="3200" b="1" dirty="0">
                <a:latin typeface="Avenir Next Condensed Demi Bold" panose="020B0506020202020204" pitchFamily="34" charset="0"/>
                <a:cs typeface="Aharoni" panose="02010803020104030203" pitchFamily="2" charset="-79"/>
              </a:rPr>
              <a:t>On The Horizon</a:t>
            </a:r>
          </a:p>
        </p:txBody>
      </p:sp>
      <p:sp>
        <p:nvSpPr>
          <p:cNvPr id="14" name="TextBox 13">
            <a:extLst>
              <a:ext uri="{FF2B5EF4-FFF2-40B4-BE49-F238E27FC236}">
                <a16:creationId xmlns:a16="http://schemas.microsoft.com/office/drawing/2014/main" id="{67F06FFF-D67F-5C4E-9FAF-381BCA64027D}"/>
              </a:ext>
            </a:extLst>
          </p:cNvPr>
          <p:cNvSpPr txBox="1"/>
          <p:nvPr/>
        </p:nvSpPr>
        <p:spPr>
          <a:xfrm>
            <a:off x="3054484" y="1927194"/>
            <a:ext cx="1810624" cy="461665"/>
          </a:xfrm>
          <a:prstGeom prst="rect">
            <a:avLst/>
          </a:prstGeom>
          <a:noFill/>
        </p:spPr>
        <p:txBody>
          <a:bodyPr wrap="none" rtlCol="0">
            <a:spAutoFit/>
          </a:bodyPr>
          <a:lstStyle/>
          <a:p>
            <a:r>
              <a:rPr lang="en-US" sz="1200" dirty="0"/>
              <a:t>By Christine </a:t>
            </a:r>
            <a:r>
              <a:rPr lang="en-US" sz="1200" dirty="0" err="1"/>
              <a:t>Casten</a:t>
            </a:r>
            <a:endParaRPr lang="en-US" sz="1200" dirty="0"/>
          </a:p>
          <a:p>
            <a:r>
              <a:rPr lang="en-US" sz="1200" dirty="0"/>
              <a:t>Executive Director of TWC</a:t>
            </a:r>
          </a:p>
        </p:txBody>
      </p:sp>
      <p:sp>
        <p:nvSpPr>
          <p:cNvPr id="15" name="Rectangle 14">
            <a:extLst>
              <a:ext uri="{FF2B5EF4-FFF2-40B4-BE49-F238E27FC236}">
                <a16:creationId xmlns:a16="http://schemas.microsoft.com/office/drawing/2014/main" id="{EF905C3E-D8F7-EF40-9CC7-A134A4A1078C}"/>
              </a:ext>
            </a:extLst>
          </p:cNvPr>
          <p:cNvSpPr/>
          <p:nvPr/>
        </p:nvSpPr>
        <p:spPr>
          <a:xfrm>
            <a:off x="797496" y="8734198"/>
            <a:ext cx="6324600" cy="276225"/>
          </a:xfrm>
          <a:prstGeom prst="rect">
            <a:avLst/>
          </a:prstGeom>
        </p:spPr>
        <p:txBody>
          <a:bodyPr>
            <a:spAutoFit/>
          </a:bodyPr>
          <a:lstStyle/>
          <a:p>
            <a:pPr algn="ctr">
              <a:defRPr/>
            </a:pPr>
            <a:r>
              <a:rPr lang="en-US" sz="600" dirty="0">
                <a:solidFill>
                  <a:schemeClr val="bg1">
                    <a:lumMod val="65000"/>
                  </a:schemeClr>
                </a:solidFill>
              </a:rPr>
              <a:t>©2019 The Warrior Class ©2019 Frontline  This training journal is only for The Warrior Class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pic>
        <p:nvPicPr>
          <p:cNvPr id="3" name="Picture 2">
            <a:extLst>
              <a:ext uri="{FF2B5EF4-FFF2-40B4-BE49-F238E27FC236}">
                <a16:creationId xmlns:a16="http://schemas.microsoft.com/office/drawing/2014/main" id="{B4BD01EC-4FE3-664E-8CD2-7A95DE303FE9}"/>
              </a:ext>
            </a:extLst>
          </p:cNvPr>
          <p:cNvPicPr>
            <a:picLocks noChangeAspect="1"/>
          </p:cNvPicPr>
          <p:nvPr/>
        </p:nvPicPr>
        <p:blipFill>
          <a:blip r:embed="rId3"/>
          <a:stretch>
            <a:fillRect/>
          </a:stretch>
        </p:blipFill>
        <p:spPr>
          <a:xfrm>
            <a:off x="1852925" y="1304030"/>
            <a:ext cx="947213" cy="1175342"/>
          </a:xfrm>
          <a:prstGeom prst="rect">
            <a:avLst/>
          </a:prstGeom>
        </p:spPr>
      </p:pic>
    </p:spTree>
    <p:extLst>
      <p:ext uri="{BB962C8B-B14F-4D97-AF65-F5344CB8AC3E}">
        <p14:creationId xmlns:p14="http://schemas.microsoft.com/office/powerpoint/2010/main" val="249857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1D12ED-6F19-E94E-A374-6282632FF632}"/>
              </a:ext>
            </a:extLst>
          </p:cNvPr>
          <p:cNvSpPr txBox="1"/>
          <p:nvPr/>
        </p:nvSpPr>
        <p:spPr>
          <a:xfrm>
            <a:off x="0" y="984548"/>
            <a:ext cx="6858000" cy="8217634"/>
          </a:xfrm>
          <a:prstGeom prst="rect">
            <a:avLst/>
          </a:prstGeom>
          <a:solidFill>
            <a:schemeClr val="accent1">
              <a:lumMod val="75000"/>
              <a:alpha val="9000"/>
            </a:schemeClr>
          </a:solidFill>
        </p:spPr>
        <p:txBody>
          <a:bodyPr wrap="square" lIns="365760" rIns="274320" rtlCol="0" anchor="ctr" anchorCtr="0">
            <a:spAutoFit/>
          </a:bodyPr>
          <a:lstStyle/>
          <a:p>
            <a:endParaRPr lang="en-US" sz="1200" dirty="0">
              <a:solidFill>
                <a:schemeClr val="accent1">
                  <a:lumMod val="50000"/>
                </a:schemeClr>
              </a:solidFill>
            </a:endParaRPr>
          </a:p>
          <a:p>
            <a:r>
              <a:rPr lang="en-US" sz="1200" dirty="0">
                <a:solidFill>
                  <a:schemeClr val="accent1">
                    <a:lumMod val="50000"/>
                  </a:schemeClr>
                </a:solidFill>
              </a:rPr>
              <a:t>Below is a letter of gratitude from one of our Blueprint recipients. We continue to work with and receive feedback from our first Blueprint recipients. They say they continue to return to their Blueprint again and again for prophetic insight. These Blueprints (our prophetic Intel/Intercession DO make a difference! </a:t>
            </a:r>
          </a:p>
          <a:p>
            <a:endParaRPr lang="en-US" sz="1200" dirty="0">
              <a:solidFill>
                <a:schemeClr val="accent1">
                  <a:lumMod val="50000"/>
                </a:schemeClr>
              </a:solidFill>
            </a:endParaRPr>
          </a:p>
          <a:p>
            <a:endParaRPr lang="en-US" sz="1200" dirty="0">
              <a:solidFill>
                <a:schemeClr val="accent1">
                  <a:lumMod val="50000"/>
                </a:schemeClr>
              </a:solidFill>
            </a:endParaRPr>
          </a:p>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Dear Warrior community,</a:t>
            </a:r>
            <a:br>
              <a:rPr lang="en-US" sz="1200" i="1" dirty="0">
                <a:latin typeface="Arial" panose="020B0604020202020204" pitchFamily="34" charset="0"/>
                <a:cs typeface="Arial" panose="020B0604020202020204" pitchFamily="34" charset="0"/>
              </a:rPr>
            </a:b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I’ve pulled away from my busy life with the intentionality of spending time in rest and meditation with the Lord through the scriptures and worship.</a:t>
            </a:r>
            <a:br>
              <a:rPr lang="en-US" sz="1200" i="1" dirty="0">
                <a:latin typeface="Arial" panose="020B0604020202020204" pitchFamily="34" charset="0"/>
                <a:cs typeface="Arial" panose="020B0604020202020204" pitchFamily="34" charset="0"/>
              </a:rPr>
            </a:b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	⚔️  Received multiple words conforming Hebrew 4 - Rest - along with pulling 		back from involvement in so many church activities.</a:t>
            </a:r>
            <a:br>
              <a:rPr lang="en-US" sz="1200" i="1" dirty="0">
                <a:latin typeface="Arial" panose="020B0604020202020204" pitchFamily="34" charset="0"/>
                <a:cs typeface="Arial" panose="020B0604020202020204" pitchFamily="34" charset="0"/>
              </a:rPr>
            </a:b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	⚔️  Looking forward to spending this time deepening in intimacy, rest and sonship.</a:t>
            </a:r>
            <a:br>
              <a:rPr lang="en-US" sz="1200" i="1" dirty="0">
                <a:latin typeface="Arial" panose="020B0604020202020204" pitchFamily="34" charset="0"/>
                <a:cs typeface="Arial" panose="020B0604020202020204" pitchFamily="34" charset="0"/>
              </a:rPr>
            </a:b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	⚔️  Received a prophetic word from Julian Adams a speaker at the Shawn 	</a:t>
            </a:r>
            <a:r>
              <a:rPr lang="en-US" sz="1200" i="1" dirty="0" err="1">
                <a:latin typeface="Arial" panose="020B0604020202020204" pitchFamily="34" charset="0"/>
                <a:cs typeface="Arial" panose="020B0604020202020204" pitchFamily="34" charset="0"/>
              </a:rPr>
              <a:t>Bolz</a:t>
            </a:r>
            <a:r>
              <a:rPr lang="en-US" sz="1200" i="1" dirty="0">
                <a:latin typeface="Arial" panose="020B0604020202020204" pitchFamily="34" charset="0"/>
                <a:cs typeface="Arial" panose="020B0604020202020204" pitchFamily="34" charset="0"/>
              </a:rPr>
              <a:t> 	Modern Prophetic Symposium held in Grand Prairie last month that - A shift is going 	to come in our ministry and there is going to be significant change. I feel the lord 	calling me into a deeper relationship (sonship) to accomplish this next season.</a:t>
            </a:r>
            <a:br>
              <a:rPr lang="en-US" sz="1200" i="1" dirty="0">
                <a:latin typeface="Arial" panose="020B0604020202020204" pitchFamily="34" charset="0"/>
                <a:cs typeface="Arial" panose="020B0604020202020204" pitchFamily="34" charset="0"/>
              </a:rPr>
            </a:b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At this time I am purposely engaging with the Warrior Class Blueprint in which I’m following the formatted instructions.</a:t>
            </a:r>
            <a:br>
              <a:rPr lang="en-US" sz="1200" i="1" dirty="0">
                <a:latin typeface="Arial" panose="020B0604020202020204" pitchFamily="34" charset="0"/>
                <a:cs typeface="Arial" panose="020B0604020202020204" pitchFamily="34" charset="0"/>
              </a:rPr>
            </a:b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Both my husband and I are anticipating growing....moving into sonship and having Christ formed in us to continue our race.</a:t>
            </a:r>
            <a:br>
              <a:rPr lang="en-US" sz="1200" i="1" dirty="0">
                <a:latin typeface="Arial" panose="020B0604020202020204" pitchFamily="34" charset="0"/>
                <a:cs typeface="Arial" panose="020B0604020202020204" pitchFamily="34" charset="0"/>
              </a:rPr>
            </a:b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This Blueprint is virgin ground for me. A path I’ve not taken before.</a:t>
            </a:r>
            <a:br>
              <a:rPr lang="en-US" sz="1200" i="1" dirty="0">
                <a:latin typeface="Arial" panose="020B0604020202020204" pitchFamily="34" charset="0"/>
                <a:cs typeface="Arial" panose="020B0604020202020204" pitchFamily="34" charset="0"/>
              </a:rPr>
            </a:b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Please keep my husband and I in your prayers. Us stepping into this next season is vital for our community transformation and pioneering a new way of reaching the people of God.</a:t>
            </a:r>
            <a:br>
              <a:rPr lang="en-US" sz="1200" i="1" dirty="0">
                <a:latin typeface="Arial" panose="020B0604020202020204" pitchFamily="34" charset="0"/>
                <a:cs typeface="Arial" panose="020B0604020202020204" pitchFamily="34" charset="0"/>
              </a:rPr>
            </a:b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So appreciate the time the Warrior community and especially Christine and </a:t>
            </a:r>
            <a:r>
              <a:rPr lang="en-US" sz="1200" i="1" dirty="0" err="1">
                <a:latin typeface="Arial" panose="020B0604020202020204" pitchFamily="34" charset="0"/>
                <a:cs typeface="Arial" panose="020B0604020202020204" pitchFamily="34" charset="0"/>
              </a:rPr>
              <a:t>Karleigh</a:t>
            </a:r>
            <a:r>
              <a:rPr lang="en-US" sz="1200" i="1" dirty="0">
                <a:latin typeface="Arial" panose="020B0604020202020204" pitchFamily="34" charset="0"/>
                <a:cs typeface="Arial" panose="020B0604020202020204" pitchFamily="34" charset="0"/>
              </a:rPr>
              <a:t> have spent investing in us to further the advancement of His Kingdom.</a:t>
            </a:r>
            <a:br>
              <a:rPr lang="en-US" sz="1200" i="1" dirty="0">
                <a:latin typeface="Arial" panose="020B0604020202020204" pitchFamily="34" charset="0"/>
                <a:cs typeface="Arial" panose="020B0604020202020204" pitchFamily="34" charset="0"/>
              </a:rPr>
            </a:b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The Lords Blessings to you all,</a:t>
            </a: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Recipients of TNC Blueprint</a:t>
            </a:r>
            <a:endParaRPr lang="en-US" sz="1200" i="1" dirty="0">
              <a:solidFill>
                <a:schemeClr val="accent1">
                  <a:lumMod val="50000"/>
                </a:schemeClr>
              </a:solidFill>
              <a:latin typeface="Arial" panose="020B0604020202020204" pitchFamily="34" charset="0"/>
              <a:cs typeface="Arial" panose="020B0604020202020204" pitchFamily="34" charset="0"/>
            </a:endParaRPr>
          </a:p>
          <a:p>
            <a:endParaRPr lang="en-US" sz="1200" i="1" dirty="0">
              <a:solidFill>
                <a:schemeClr val="accent1">
                  <a:lumMod val="50000"/>
                </a:schemeClr>
              </a:solidFill>
              <a:latin typeface="Arial" panose="020B0604020202020204" pitchFamily="34" charset="0"/>
              <a:cs typeface="Arial" panose="020B0604020202020204" pitchFamily="34" charset="0"/>
            </a:endParaRPr>
          </a:p>
          <a:p>
            <a:endParaRPr lang="en-US" sz="1200" i="1" dirty="0">
              <a:solidFill>
                <a:schemeClr val="accent1">
                  <a:lumMod val="50000"/>
                </a:schemeClr>
              </a:solidFill>
              <a:latin typeface="Arial" panose="020B0604020202020204" pitchFamily="34" charset="0"/>
              <a:cs typeface="Arial" panose="020B0604020202020204" pitchFamily="34" charset="0"/>
            </a:endParaRPr>
          </a:p>
          <a:p>
            <a:endParaRPr lang="en-US" sz="1200" i="1" dirty="0">
              <a:solidFill>
                <a:schemeClr val="accent1">
                  <a:lumMod val="50000"/>
                </a:schemeClr>
              </a:solidFill>
              <a:latin typeface="Arial" panose="020B0604020202020204" pitchFamily="34" charset="0"/>
              <a:cs typeface="Arial" panose="020B0604020202020204" pitchFamily="34" charset="0"/>
            </a:endParaRPr>
          </a:p>
          <a:p>
            <a:endParaRPr lang="en-US" sz="1200" i="1" dirty="0">
              <a:solidFill>
                <a:schemeClr val="accent1">
                  <a:lumMod val="50000"/>
                </a:schemeClr>
              </a:solidFill>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9A70217A-1CE3-6F48-A760-AFCCCEEB42AF}"/>
              </a:ext>
            </a:extLst>
          </p:cNvPr>
          <p:cNvPicPr>
            <a:picLocks noChangeAspect="1"/>
          </p:cNvPicPr>
          <p:nvPr/>
        </p:nvPicPr>
        <p:blipFill>
          <a:blip r:embed="rId2"/>
          <a:stretch>
            <a:fillRect/>
          </a:stretch>
        </p:blipFill>
        <p:spPr>
          <a:xfrm>
            <a:off x="0" y="9098"/>
            <a:ext cx="6858000" cy="1057701"/>
          </a:xfrm>
          <a:prstGeom prst="rect">
            <a:avLst/>
          </a:prstGeom>
        </p:spPr>
      </p:pic>
      <p:sp>
        <p:nvSpPr>
          <p:cNvPr id="9" name="TextBox 8">
            <a:extLst>
              <a:ext uri="{FF2B5EF4-FFF2-40B4-BE49-F238E27FC236}">
                <a16:creationId xmlns:a16="http://schemas.microsoft.com/office/drawing/2014/main" id="{CD45BD4B-58F1-8844-A5B9-D312186D782F}"/>
              </a:ext>
            </a:extLst>
          </p:cNvPr>
          <p:cNvSpPr txBox="1"/>
          <p:nvPr/>
        </p:nvSpPr>
        <p:spPr>
          <a:xfrm>
            <a:off x="142149" y="276338"/>
            <a:ext cx="3324949" cy="523220"/>
          </a:xfrm>
          <a:prstGeom prst="rect">
            <a:avLst/>
          </a:prstGeom>
          <a:solidFill>
            <a:schemeClr val="bg1"/>
          </a:solidFill>
        </p:spPr>
        <p:txBody>
          <a:bodyPr wrap="none" rtlCol="0">
            <a:spAutoFit/>
          </a:bodyPr>
          <a:lstStyle/>
          <a:p>
            <a:r>
              <a:rPr lang="en-US" sz="2800" dirty="0">
                <a:solidFill>
                  <a:schemeClr val="accent1">
                    <a:lumMod val="75000"/>
                  </a:schemeClr>
                </a:solidFill>
                <a:latin typeface="Arial" panose="020B0604020202020204" pitchFamily="34" charset="0"/>
                <a:cs typeface="Arial" panose="020B0604020202020204" pitchFamily="34" charset="0"/>
              </a:rPr>
              <a:t>Blueprint Response</a:t>
            </a:r>
          </a:p>
        </p:txBody>
      </p:sp>
      <p:sp>
        <p:nvSpPr>
          <p:cNvPr id="10" name="Rectangle 9">
            <a:extLst>
              <a:ext uri="{FF2B5EF4-FFF2-40B4-BE49-F238E27FC236}">
                <a16:creationId xmlns:a16="http://schemas.microsoft.com/office/drawing/2014/main" id="{2068CBD3-1327-E047-950E-40EDFC8D2B52}"/>
              </a:ext>
            </a:extLst>
          </p:cNvPr>
          <p:cNvSpPr/>
          <p:nvPr/>
        </p:nvSpPr>
        <p:spPr>
          <a:xfrm>
            <a:off x="304800" y="8553450"/>
            <a:ext cx="6324600" cy="276225"/>
          </a:xfrm>
          <a:prstGeom prst="rect">
            <a:avLst/>
          </a:prstGeom>
        </p:spPr>
        <p:txBody>
          <a:bodyPr>
            <a:spAutoFit/>
          </a:bodyPr>
          <a:lstStyle/>
          <a:p>
            <a:pPr algn="ctr">
              <a:defRPr/>
            </a:pPr>
            <a:r>
              <a:rPr lang="en-US" sz="600" dirty="0">
                <a:solidFill>
                  <a:schemeClr val="bg1">
                    <a:lumMod val="65000"/>
                  </a:schemeClr>
                </a:solidFill>
              </a:rPr>
              <a:t>©2019 The Warrior Class ©2019 Frontline  This training journal is only for The Warrior Class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Tree>
    <p:extLst>
      <p:ext uri="{BB962C8B-B14F-4D97-AF65-F5344CB8AC3E}">
        <p14:creationId xmlns:p14="http://schemas.microsoft.com/office/powerpoint/2010/main" val="8296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6BE71C-E151-4444-99F6-97CC1E2555AD}"/>
              </a:ext>
            </a:extLst>
          </p:cNvPr>
          <p:cNvSpPr/>
          <p:nvPr/>
        </p:nvSpPr>
        <p:spPr>
          <a:xfrm>
            <a:off x="373185" y="226159"/>
            <a:ext cx="6159500" cy="276999"/>
          </a:xfrm>
          <a:prstGeom prst="rect">
            <a:avLst/>
          </a:prstGeom>
        </p:spPr>
        <p:txBody>
          <a:bodyPr wrap="square">
            <a:spAutoFit/>
          </a:bodyPr>
          <a:lstStyle/>
          <a:p>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ctangle 11">
            <a:extLst>
              <a:ext uri="{FF2B5EF4-FFF2-40B4-BE49-F238E27FC236}">
                <a16:creationId xmlns:a16="http://schemas.microsoft.com/office/drawing/2014/main" id="{B0E7CADF-17DD-7543-8D07-2A9E6EB6C6B6}"/>
              </a:ext>
            </a:extLst>
          </p:cNvPr>
          <p:cNvSpPr/>
          <p:nvPr/>
        </p:nvSpPr>
        <p:spPr>
          <a:xfrm>
            <a:off x="160215" y="8762937"/>
            <a:ext cx="6324600" cy="276225"/>
          </a:xfrm>
          <a:prstGeom prst="rect">
            <a:avLst/>
          </a:prstGeom>
        </p:spPr>
        <p:txBody>
          <a:bodyPr>
            <a:spAutoFit/>
          </a:bodyPr>
          <a:lstStyle/>
          <a:p>
            <a:pPr algn="ctr">
              <a:defRPr/>
            </a:pPr>
            <a:r>
              <a:rPr lang="en-US" sz="600" dirty="0">
                <a:solidFill>
                  <a:schemeClr val="bg1">
                    <a:lumMod val="65000"/>
                  </a:schemeClr>
                </a:solidFill>
              </a:rPr>
              <a:t>©2019 The Warrior Class ©2019 Frontline  This training journal is only for The Warrior Class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9" name="Rectangle 8">
            <a:extLst>
              <a:ext uri="{FF2B5EF4-FFF2-40B4-BE49-F238E27FC236}">
                <a16:creationId xmlns:a16="http://schemas.microsoft.com/office/drawing/2014/main" id="{D8BD64EF-C0F5-014F-B8E9-AB8B521912C2}"/>
              </a:ext>
            </a:extLst>
          </p:cNvPr>
          <p:cNvSpPr/>
          <p:nvPr/>
        </p:nvSpPr>
        <p:spPr>
          <a:xfrm>
            <a:off x="0" y="0"/>
            <a:ext cx="6858000" cy="584775"/>
          </a:xfrm>
          <a:prstGeom prst="rect">
            <a:avLst/>
          </a:prstGeom>
          <a:solidFill>
            <a:schemeClr val="accent1">
              <a:lumMod val="75000"/>
            </a:schemeClr>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dirty="0">
                <a:latin typeface="Batang" panose="02030600000101010101" pitchFamily="18" charset="-127"/>
                <a:ea typeface="Batang" panose="02030600000101010101" pitchFamily="18" charset="-127"/>
              </a:rPr>
              <a:t>Member Spotlight</a:t>
            </a:r>
          </a:p>
        </p:txBody>
      </p:sp>
      <p:pic>
        <p:nvPicPr>
          <p:cNvPr id="6" name="Picture 5">
            <a:extLst>
              <a:ext uri="{FF2B5EF4-FFF2-40B4-BE49-F238E27FC236}">
                <a16:creationId xmlns:a16="http://schemas.microsoft.com/office/drawing/2014/main" id="{80DF7D67-0FB8-4D45-9CFB-C0D6BACD4B88}"/>
              </a:ext>
            </a:extLst>
          </p:cNvPr>
          <p:cNvPicPr>
            <a:picLocks noChangeAspect="1"/>
          </p:cNvPicPr>
          <p:nvPr/>
        </p:nvPicPr>
        <p:blipFill>
          <a:blip r:embed="rId2"/>
          <a:stretch>
            <a:fillRect/>
          </a:stretch>
        </p:blipFill>
        <p:spPr>
          <a:xfrm>
            <a:off x="1035317" y="926165"/>
            <a:ext cx="4835236" cy="1844744"/>
          </a:xfrm>
          <a:prstGeom prst="rect">
            <a:avLst/>
          </a:prstGeom>
        </p:spPr>
      </p:pic>
      <p:sp>
        <p:nvSpPr>
          <p:cNvPr id="10" name="TextBox 9">
            <a:extLst>
              <a:ext uri="{FF2B5EF4-FFF2-40B4-BE49-F238E27FC236}">
                <a16:creationId xmlns:a16="http://schemas.microsoft.com/office/drawing/2014/main" id="{6123C406-AE25-AB47-BEA3-D0A75A990F13}"/>
              </a:ext>
            </a:extLst>
          </p:cNvPr>
          <p:cNvSpPr txBox="1"/>
          <p:nvPr/>
        </p:nvSpPr>
        <p:spPr>
          <a:xfrm>
            <a:off x="1956644" y="2292663"/>
            <a:ext cx="2992582" cy="461665"/>
          </a:xfrm>
          <a:prstGeom prst="rect">
            <a:avLst/>
          </a:prstGeom>
          <a:noFill/>
        </p:spPr>
        <p:txBody>
          <a:bodyPr wrap="square" rtlCol="0">
            <a:spAutoFit/>
          </a:bodyPr>
          <a:lstStyle/>
          <a:p>
            <a:r>
              <a:rPr lang="en-US" sz="2400" b="1" i="1" dirty="0" err="1">
                <a:solidFill>
                  <a:schemeClr val="bg1"/>
                </a:solidFill>
                <a:latin typeface="Georgia" panose="02040502050405020303" pitchFamily="18" charset="0"/>
              </a:rPr>
              <a:t>LindaSmallbones</a:t>
            </a:r>
            <a:endParaRPr lang="en-US" sz="2400" b="1" i="1" dirty="0">
              <a:solidFill>
                <a:schemeClr val="bg1"/>
              </a:solidFill>
              <a:latin typeface="Georgia" panose="02040502050405020303" pitchFamily="18" charset="0"/>
            </a:endParaRPr>
          </a:p>
        </p:txBody>
      </p:sp>
      <p:pic>
        <p:nvPicPr>
          <p:cNvPr id="13" name="Picture 12">
            <a:extLst>
              <a:ext uri="{FF2B5EF4-FFF2-40B4-BE49-F238E27FC236}">
                <a16:creationId xmlns:a16="http://schemas.microsoft.com/office/drawing/2014/main" id="{F0814864-EAC7-9C4B-BF8A-2BFBB7B9F21F}"/>
              </a:ext>
            </a:extLst>
          </p:cNvPr>
          <p:cNvPicPr>
            <a:picLocks noChangeAspect="1"/>
          </p:cNvPicPr>
          <p:nvPr/>
        </p:nvPicPr>
        <p:blipFill>
          <a:blip r:embed="rId3"/>
          <a:stretch>
            <a:fillRect/>
          </a:stretch>
        </p:blipFill>
        <p:spPr>
          <a:xfrm>
            <a:off x="2798907" y="706553"/>
            <a:ext cx="1260186" cy="1569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1B4B36FE-838B-6144-85E0-9F472F591A91}"/>
              </a:ext>
            </a:extLst>
          </p:cNvPr>
          <p:cNvSpPr txBox="1"/>
          <p:nvPr/>
        </p:nvSpPr>
        <p:spPr>
          <a:xfrm>
            <a:off x="554182" y="3103418"/>
            <a:ext cx="2743200" cy="5078313"/>
          </a:xfrm>
          <a:prstGeom prst="rect">
            <a:avLst/>
          </a:prstGeom>
          <a:noFill/>
        </p:spPr>
        <p:txBody>
          <a:bodyPr wrap="square" rtlCol="0">
            <a:spAutoFit/>
          </a:bodyPr>
          <a:lstStyle/>
          <a:p>
            <a:endParaRPr lang="en-ZA" sz="1200"/>
          </a:p>
          <a:p>
            <a:r>
              <a:rPr lang="en-ZA" sz="1200"/>
              <a:t>My </a:t>
            </a:r>
            <a:r>
              <a:rPr lang="en-ZA" sz="1200" dirty="0"/>
              <a:t>name is Linda. I am a born and bred South African, married to Gareth and we have a 9 year old son, Nicholas and 8 year old daughter, Gemma. As a family we love camping, the outdoors, the beach, the mountains, and music. My best places to connect with the Lord are in wild spaces and beautiful landscapes. </a:t>
            </a:r>
          </a:p>
          <a:p>
            <a:endParaRPr lang="en-US" sz="1200" dirty="0"/>
          </a:p>
          <a:p>
            <a:r>
              <a:rPr lang="en-ZA" sz="1200" dirty="0"/>
              <a:t>I have had the privilege of working and living in the UK in my twenties and over the last 4 years, the privilege of travelling to the USA several times to attend Graham Cooke’s conferences and attend TWC training days! Travel is in my blood and in my destiny, in 2014 just before my first Graham Cooke conference I was given the Scripture from Isaiah 52:7 “How beautiful on the mountains are the feet of those who bring good news, who proclaim peace, who bring good tidings, who proclaim salvation, who say to Zion, Your God reigns!” Travel got me in to TWC and this has been a huge passion of mine since the moment I became a member! </a:t>
            </a:r>
            <a:endParaRPr lang="en-US" sz="1200" dirty="0"/>
          </a:p>
        </p:txBody>
      </p:sp>
    </p:spTree>
    <p:extLst>
      <p:ext uri="{BB962C8B-B14F-4D97-AF65-F5344CB8AC3E}">
        <p14:creationId xmlns:p14="http://schemas.microsoft.com/office/powerpoint/2010/main" val="3724696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8C030-730A-6645-B236-6E483784781F}"/>
              </a:ext>
            </a:extLst>
          </p:cNvPr>
          <p:cNvSpPr/>
          <p:nvPr/>
        </p:nvSpPr>
        <p:spPr>
          <a:xfrm>
            <a:off x="0" y="14377"/>
            <a:ext cx="6858000" cy="457200"/>
          </a:xfrm>
          <a:prstGeom prst="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TextBox 38">
            <a:extLst>
              <a:ext uri="{FF2B5EF4-FFF2-40B4-BE49-F238E27FC236}">
                <a16:creationId xmlns:a16="http://schemas.microsoft.com/office/drawing/2014/main" id="{3F503C6F-89A9-1543-8B5F-B8D22AB7FBF4}"/>
              </a:ext>
            </a:extLst>
          </p:cNvPr>
          <p:cNvSpPr txBox="1">
            <a:spLocks noChangeArrowheads="1"/>
          </p:cNvSpPr>
          <p:nvPr/>
        </p:nvSpPr>
        <p:spPr bwMode="auto">
          <a:xfrm>
            <a:off x="2971800" y="69056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latin typeface="Batang" panose="02030600000101010101" pitchFamily="18" charset="-127"/>
                <a:ea typeface="Batang" panose="02030600000101010101" pitchFamily="18" charset="-127"/>
              </a:rPr>
              <a:t>Who We Are</a:t>
            </a:r>
            <a:endParaRPr lang="en-US" altLang="en-US" sz="1400">
              <a:solidFill>
                <a:srgbClr val="C00000"/>
              </a:solidFill>
              <a:latin typeface="Garamond" panose="02020404030301010803" pitchFamily="18" charset="0"/>
              <a:ea typeface="Batang" panose="02030600000101010101" pitchFamily="18" charset="-127"/>
            </a:endParaRPr>
          </a:p>
        </p:txBody>
      </p:sp>
      <p:sp>
        <p:nvSpPr>
          <p:cNvPr id="6" name="TextBox 10">
            <a:extLst>
              <a:ext uri="{FF2B5EF4-FFF2-40B4-BE49-F238E27FC236}">
                <a16:creationId xmlns:a16="http://schemas.microsoft.com/office/drawing/2014/main" id="{5DCD4139-16A0-5043-AAB5-85BE861CC206}"/>
              </a:ext>
            </a:extLst>
          </p:cNvPr>
          <p:cNvSpPr txBox="1">
            <a:spLocks noChangeArrowheads="1"/>
          </p:cNvSpPr>
          <p:nvPr/>
        </p:nvSpPr>
        <p:spPr bwMode="auto">
          <a:xfrm>
            <a:off x="685800" y="5710238"/>
            <a:ext cx="58674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Garamond" panose="02020404030301010803" pitchFamily="18" charset="0"/>
              </a:rPr>
              <a:t> </a:t>
            </a:r>
          </a:p>
          <a:p>
            <a:pPr eaLnBrk="1" hangingPunct="1">
              <a:spcBef>
                <a:spcPct val="0"/>
              </a:spcBef>
              <a:buFontTx/>
              <a:buNone/>
            </a:pPr>
            <a:endParaRPr lang="en-US" altLang="en-US" sz="1800">
              <a:latin typeface="Garamond" panose="02020404030301010803" pitchFamily="18" charset="0"/>
            </a:endParaRPr>
          </a:p>
        </p:txBody>
      </p:sp>
      <p:cxnSp>
        <p:nvCxnSpPr>
          <p:cNvPr id="7" name="Straight Connector 6">
            <a:extLst>
              <a:ext uri="{FF2B5EF4-FFF2-40B4-BE49-F238E27FC236}">
                <a16:creationId xmlns:a16="http://schemas.microsoft.com/office/drawing/2014/main" id="{F8E9E8DF-B805-7B40-A022-013A6779AB3E}"/>
              </a:ext>
            </a:extLst>
          </p:cNvPr>
          <p:cNvCxnSpPr/>
          <p:nvPr/>
        </p:nvCxnSpPr>
        <p:spPr>
          <a:xfrm>
            <a:off x="2057400" y="2986088"/>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69C6345-B742-BD42-8AB3-6E9799C720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19120"/>
            <a:ext cx="2197100" cy="2343061"/>
          </a:xfrm>
          <a:prstGeom prst="rect">
            <a:avLst/>
          </a:prstGeom>
          <a:effectLst>
            <a:glow rad="127000">
              <a:schemeClr val="accent1">
                <a:lumMod val="50000"/>
                <a:alpha val="83000"/>
              </a:schemeClr>
            </a:glow>
          </a:effectLst>
        </p:spPr>
      </p:pic>
      <p:sp>
        <p:nvSpPr>
          <p:cNvPr id="9" name="Rectangle 8">
            <a:extLst>
              <a:ext uri="{FF2B5EF4-FFF2-40B4-BE49-F238E27FC236}">
                <a16:creationId xmlns:a16="http://schemas.microsoft.com/office/drawing/2014/main" id="{01B0A585-1314-ED42-BF5B-5969C64E15BF}"/>
              </a:ext>
            </a:extLst>
          </p:cNvPr>
          <p:cNvSpPr/>
          <p:nvPr/>
        </p:nvSpPr>
        <p:spPr>
          <a:xfrm>
            <a:off x="3886200" y="3200400"/>
            <a:ext cx="2971800" cy="5929222"/>
          </a:xfrm>
          <a:prstGeom prst="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TextBox 9">
            <a:extLst>
              <a:ext uri="{FF2B5EF4-FFF2-40B4-BE49-F238E27FC236}">
                <a16:creationId xmlns:a16="http://schemas.microsoft.com/office/drawing/2014/main" id="{0ED512B6-982E-6A49-9B97-68BA82AAC4A4}"/>
              </a:ext>
            </a:extLst>
          </p:cNvPr>
          <p:cNvSpPr txBox="1"/>
          <p:nvPr/>
        </p:nvSpPr>
        <p:spPr>
          <a:xfrm>
            <a:off x="2895600" y="1295400"/>
            <a:ext cx="3581400" cy="1384300"/>
          </a:xfrm>
          <a:prstGeom prst="rect">
            <a:avLst/>
          </a:prstGeom>
          <a:noFill/>
        </p:spPr>
        <p:txBody>
          <a:bodyPr>
            <a:spAutoFit/>
          </a:bodyPr>
          <a:lstStyle/>
          <a:p>
            <a:pPr algn="just">
              <a:defRPr/>
            </a:pPr>
            <a:r>
              <a:rPr lang="en-US" sz="1050" dirty="0"/>
              <a:t>The Warrior Class is a global community of passionate people who train together and pray together. It’s available from any location with internet access. We focus on the majesty of God to better understand and encounter our true identity in Christ. We tap into our unique training resources, coaching and community connection to rise up as Kingdom Warriors and create Crafted Prayers of Impact.</a:t>
            </a:r>
          </a:p>
        </p:txBody>
      </p:sp>
      <p:sp>
        <p:nvSpPr>
          <p:cNvPr id="11" name="TextBox 10">
            <a:extLst>
              <a:ext uri="{FF2B5EF4-FFF2-40B4-BE49-F238E27FC236}">
                <a16:creationId xmlns:a16="http://schemas.microsoft.com/office/drawing/2014/main" id="{6ABF3709-318B-7548-879B-268E8D1F88E5}"/>
              </a:ext>
            </a:extLst>
          </p:cNvPr>
          <p:cNvSpPr txBox="1"/>
          <p:nvPr/>
        </p:nvSpPr>
        <p:spPr>
          <a:xfrm>
            <a:off x="304800" y="3200400"/>
            <a:ext cx="3352800" cy="5748338"/>
          </a:xfrm>
          <a:prstGeom prst="rect">
            <a:avLst/>
          </a:prstGeom>
          <a:noFill/>
        </p:spPr>
        <p:txBody>
          <a:bodyPr>
            <a:spAutoFit/>
          </a:bodyPr>
          <a:lstStyle/>
          <a:p>
            <a:pPr>
              <a:defRPr/>
            </a:pPr>
            <a:r>
              <a:rPr lang="en-US" sz="1050" b="1" cap="all" dirty="0">
                <a:latin typeface="Garamond" panose="02020404030301010803" pitchFamily="18" charset="0"/>
              </a:rPr>
              <a:t>WHAT ARE THE PERKS YOU GET AS A WARRIOR IN THE WARRIOR CLASS? HERE’S A TASTE!</a:t>
            </a:r>
          </a:p>
          <a:p>
            <a:pPr>
              <a:defRPr/>
            </a:pPr>
            <a:endParaRPr lang="en-US" sz="1050" b="1" cap="all" dirty="0">
              <a:latin typeface="Garamond" panose="02020404030301010803" pitchFamily="18" charset="0"/>
            </a:endParaRPr>
          </a:p>
          <a:p>
            <a:pPr marL="171450" indent="-171450">
              <a:buFont typeface="Arial" panose="020B0604020202020204" pitchFamily="34" charset="0"/>
              <a:buChar char="•"/>
              <a:defRPr/>
            </a:pPr>
            <a:r>
              <a:rPr lang="en-US" sz="1050" dirty="0">
                <a:latin typeface="Garamond" panose="02020404030301010803" pitchFamily="18" charset="0"/>
              </a:rPr>
              <a:t>We have a unique community – unlike any other!  </a:t>
            </a:r>
          </a:p>
          <a:p>
            <a:pPr marL="171450" indent="-171450">
              <a:buFont typeface="Arial" panose="020B0604020202020204" pitchFamily="34" charset="0"/>
              <a:buChar char="•"/>
              <a:defRPr/>
            </a:pPr>
            <a:r>
              <a:rPr lang="en-US" sz="1050" dirty="0">
                <a:latin typeface="Garamond" panose="02020404030301010803" pitchFamily="18" charset="0"/>
              </a:rPr>
              <a:t>Connect – Transform – Re-imagine – Kingdom Life through God’s Eyes!</a:t>
            </a:r>
          </a:p>
          <a:p>
            <a:pPr marL="171450" indent="-171450">
              <a:buFont typeface="Arial" panose="020B0604020202020204" pitchFamily="34" charset="0"/>
              <a:buChar char="•"/>
              <a:defRPr/>
            </a:pPr>
            <a:r>
              <a:rPr lang="en-US" sz="1050" dirty="0">
                <a:latin typeface="Garamond" panose="02020404030301010803" pitchFamily="18" charset="0"/>
              </a:rPr>
              <a:t>Process Focused Training Modules – unique to TWC and Kingdom Warrior training. Most are self-paced! </a:t>
            </a:r>
          </a:p>
          <a:p>
            <a:pPr marL="171450" indent="-171450">
              <a:buFont typeface="Arial" panose="020B0604020202020204" pitchFamily="34" charset="0"/>
              <a:buChar char="•"/>
              <a:defRPr/>
            </a:pPr>
            <a:r>
              <a:rPr lang="en-US" sz="1050" dirty="0">
                <a:latin typeface="Garamond" panose="02020404030301010803" pitchFamily="18" charset="0"/>
              </a:rPr>
              <a:t>Access to Specialty Training – (Once Foundations training is complete)</a:t>
            </a:r>
          </a:p>
          <a:p>
            <a:pPr marL="171450" indent="-171450">
              <a:buFont typeface="Arial" panose="020B0604020202020204" pitchFamily="34" charset="0"/>
              <a:buChar char="•"/>
              <a:defRPr/>
            </a:pPr>
            <a:r>
              <a:rPr lang="en-US" sz="1050" dirty="0">
                <a:latin typeface="Garamond" panose="02020404030301010803" pitchFamily="18" charset="0"/>
              </a:rPr>
              <a:t>Leadership Development – Developing and living a Kingdom culture of leadership</a:t>
            </a:r>
          </a:p>
          <a:p>
            <a:pPr marL="171450" indent="-171450">
              <a:buFont typeface="Arial" panose="020B0604020202020204" pitchFamily="34" charset="0"/>
              <a:buChar char="•"/>
              <a:defRPr/>
            </a:pPr>
            <a:r>
              <a:rPr lang="en-US" sz="1050" dirty="0">
                <a:latin typeface="Garamond" panose="02020404030301010803" pitchFamily="18" charset="0"/>
              </a:rPr>
              <a:t>Team Coaching to support you in your training.</a:t>
            </a:r>
          </a:p>
          <a:p>
            <a:pPr marL="171450" indent="-171450">
              <a:buFont typeface="Arial" panose="020B0604020202020204" pitchFamily="34" charset="0"/>
              <a:buChar char="•"/>
              <a:defRPr/>
            </a:pPr>
            <a:r>
              <a:rPr lang="en-US" sz="1050" dirty="0">
                <a:latin typeface="Garamond" panose="02020404030301010803" pitchFamily="18" charset="0"/>
              </a:rPr>
              <a:t>Dynamic Group Calls – share and hear warrior upgrades/transformation</a:t>
            </a:r>
          </a:p>
          <a:p>
            <a:pPr marL="171450" indent="-171450">
              <a:buFont typeface="Arial" panose="020B0604020202020204" pitchFamily="34" charset="0"/>
              <a:buChar char="•"/>
              <a:defRPr/>
            </a:pPr>
            <a:r>
              <a:rPr lang="en-US" sz="1050" dirty="0">
                <a:latin typeface="Garamond" panose="02020404030301010803" pitchFamily="18" charset="0"/>
              </a:rPr>
              <a:t>Training Videos and </a:t>
            </a:r>
            <a:r>
              <a:rPr lang="en-US" sz="1050" dirty="0" err="1">
                <a:latin typeface="Garamond" panose="02020404030301010803" pitchFamily="18" charset="0"/>
              </a:rPr>
              <a:t>WarriorTech</a:t>
            </a:r>
            <a:r>
              <a:rPr lang="en-US" sz="1050" dirty="0">
                <a:latin typeface="Garamond" panose="02020404030301010803" pitchFamily="18" charset="0"/>
              </a:rPr>
              <a:t> Support </a:t>
            </a:r>
          </a:p>
          <a:p>
            <a:pPr marL="171450" indent="-171450">
              <a:buFont typeface="Arial" panose="020B0604020202020204" pitchFamily="34" charset="0"/>
              <a:buChar char="•"/>
              <a:defRPr/>
            </a:pPr>
            <a:r>
              <a:rPr lang="en-US" sz="1050" dirty="0">
                <a:latin typeface="Garamond" panose="02020404030301010803" pitchFamily="18" charset="0"/>
              </a:rPr>
              <a:t>Access/Invites to local TWC gatherings </a:t>
            </a:r>
          </a:p>
          <a:p>
            <a:pPr marL="171450" indent="-171450">
              <a:buFont typeface="Arial" panose="020B0604020202020204" pitchFamily="34" charset="0"/>
              <a:buChar char="•"/>
              <a:defRPr/>
            </a:pPr>
            <a:r>
              <a:rPr lang="en-US" sz="1050" dirty="0">
                <a:latin typeface="Garamond" panose="02020404030301010803" pitchFamily="18" charset="0"/>
              </a:rPr>
              <a:t>8+ years of archived resources – training articles, blogs and member highlights </a:t>
            </a:r>
          </a:p>
          <a:p>
            <a:pPr marL="171450" indent="-171450">
              <a:buFont typeface="Arial" panose="020B0604020202020204" pitchFamily="34" charset="0"/>
              <a:buChar char="•"/>
              <a:defRPr/>
            </a:pPr>
            <a:r>
              <a:rPr lang="en-US" sz="1050" dirty="0">
                <a:latin typeface="Garamond" panose="02020404030301010803" pitchFamily="18" charset="0"/>
              </a:rPr>
              <a:t>Community Facebook interaction, conversations, videos and call recordings</a:t>
            </a:r>
          </a:p>
          <a:p>
            <a:pPr marL="171450" indent="-171450">
              <a:buFont typeface="Arial" panose="020B0604020202020204" pitchFamily="34" charset="0"/>
              <a:buChar char="•"/>
              <a:defRPr/>
            </a:pPr>
            <a:r>
              <a:rPr lang="en-US" sz="1050" dirty="0">
                <a:latin typeface="Garamond" panose="02020404030301010803" pitchFamily="18" charset="0"/>
              </a:rPr>
              <a:t>Personal Feedback for each completed training</a:t>
            </a:r>
          </a:p>
          <a:p>
            <a:pPr marL="171450" indent="-171450">
              <a:buFont typeface="Arial" panose="020B0604020202020204" pitchFamily="34" charset="0"/>
              <a:buChar char="•"/>
              <a:defRPr/>
            </a:pPr>
            <a:r>
              <a:rPr lang="en-US" sz="1050" dirty="0">
                <a:latin typeface="Garamond" panose="02020404030301010803" pitchFamily="18" charset="0"/>
              </a:rPr>
              <a:t>Intercession Projects (Blueprints) – Invitation to contribute 1-3x a year</a:t>
            </a:r>
          </a:p>
          <a:p>
            <a:pPr marL="171450" indent="-171450">
              <a:buFont typeface="Arial" panose="020B0604020202020204" pitchFamily="34" charset="0"/>
              <a:buChar char="•"/>
              <a:defRPr/>
            </a:pPr>
            <a:r>
              <a:rPr lang="en-US" sz="1050" dirty="0">
                <a:latin typeface="Garamond" panose="02020404030301010803" pitchFamily="18" charset="0"/>
              </a:rPr>
              <a:t>Pray Impact Prayers – TWC wide and individually</a:t>
            </a:r>
          </a:p>
          <a:p>
            <a:pPr marL="171450" indent="-171450">
              <a:buFont typeface="Arial" panose="020B0604020202020204" pitchFamily="34" charset="0"/>
              <a:buChar char="•"/>
              <a:defRPr/>
            </a:pPr>
            <a:r>
              <a:rPr lang="en-US" sz="1050" dirty="0">
                <a:latin typeface="Garamond" panose="02020404030301010803" pitchFamily="18" charset="0"/>
              </a:rPr>
              <a:t>Contribute to blogs and member articles – voluntary</a:t>
            </a:r>
          </a:p>
          <a:p>
            <a:pPr marL="171450" indent="-171450">
              <a:buFont typeface="Arial" panose="020B0604020202020204" pitchFamily="34" charset="0"/>
              <a:buChar char="•"/>
              <a:defRPr/>
            </a:pPr>
            <a:r>
              <a:rPr lang="en-US" sz="1050" dirty="0">
                <a:latin typeface="Garamond" panose="02020404030301010803" pitchFamily="18" charset="0"/>
              </a:rPr>
              <a:t>Two Publications a month with more training, powerful questions, upcoming events, and articles from our warriors in many different roles.</a:t>
            </a:r>
          </a:p>
          <a:p>
            <a:pPr marL="171450" indent="-171450">
              <a:buFont typeface="Arial" panose="020B0604020202020204" pitchFamily="34" charset="0"/>
              <a:buChar char="•"/>
              <a:defRPr/>
            </a:pPr>
            <a:r>
              <a:rPr lang="en-US" sz="1050" dirty="0">
                <a:latin typeface="Garamond" panose="02020404030301010803" pitchFamily="18" charset="0"/>
              </a:rPr>
              <a:t>Discounts – Warrior events, resources, etc.</a:t>
            </a:r>
          </a:p>
          <a:p>
            <a:pPr marL="171450" indent="-171450">
              <a:buFont typeface="Arial" panose="020B0604020202020204" pitchFamily="34" charset="0"/>
              <a:buChar char="•"/>
              <a:defRPr/>
            </a:pPr>
            <a:r>
              <a:rPr lang="en-US" sz="1050" dirty="0">
                <a:latin typeface="Garamond" panose="02020404030301010803" pitchFamily="18" charset="0"/>
              </a:rPr>
              <a:t>Fun, excited, passionate community of Warriors seeking the more of God and the delight of seeing Him transform us into His image! </a:t>
            </a:r>
          </a:p>
          <a:p>
            <a:pPr marL="171450" indent="-171450">
              <a:buFont typeface="Arial" panose="020B0604020202020204" pitchFamily="34" charset="0"/>
              <a:buChar char="•"/>
              <a:defRPr/>
            </a:pPr>
            <a:r>
              <a:rPr lang="en-US" sz="1050" dirty="0">
                <a:latin typeface="Garamond" panose="02020404030301010803" pitchFamily="18" charset="0"/>
              </a:rPr>
              <a:t>And many more!</a:t>
            </a:r>
          </a:p>
          <a:p>
            <a:pPr>
              <a:defRPr/>
            </a:pPr>
            <a:endParaRPr lang="en-US" sz="1050" dirty="0">
              <a:latin typeface="Garamond" panose="02020404030301010803" pitchFamily="18" charset="0"/>
            </a:endParaRPr>
          </a:p>
        </p:txBody>
      </p:sp>
      <p:sp>
        <p:nvSpPr>
          <p:cNvPr id="12" name="TextBox 8">
            <a:extLst>
              <a:ext uri="{FF2B5EF4-FFF2-40B4-BE49-F238E27FC236}">
                <a16:creationId xmlns:a16="http://schemas.microsoft.com/office/drawing/2014/main" id="{E356E4F2-CB24-7949-BA9C-67DE76ACCCA7}"/>
              </a:ext>
            </a:extLst>
          </p:cNvPr>
          <p:cNvSpPr txBox="1">
            <a:spLocks noChangeArrowheads="1"/>
          </p:cNvSpPr>
          <p:nvPr/>
        </p:nvSpPr>
        <p:spPr bwMode="auto">
          <a:xfrm>
            <a:off x="4084638" y="3467100"/>
            <a:ext cx="26209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solidFill>
                  <a:schemeClr val="bg1"/>
                </a:solidFill>
                <a:latin typeface="Arial" panose="020B0604020202020204" pitchFamily="34" charset="0"/>
              </a:rPr>
              <a:t>We encourage you to enjoy this publication of The Warrior Class. We created it with you in mind to support you on your journey with the Lord. </a:t>
            </a:r>
          </a:p>
          <a:p>
            <a:pPr algn="ctr">
              <a:spcBef>
                <a:spcPct val="0"/>
              </a:spcBef>
              <a:buFontTx/>
              <a:buNone/>
            </a:pPr>
            <a:endParaRPr lang="en-US" altLang="en-US" sz="1200">
              <a:solidFill>
                <a:schemeClr val="bg1"/>
              </a:solidFill>
              <a:latin typeface="Arial" panose="020B0604020202020204" pitchFamily="34" charset="0"/>
            </a:endParaRPr>
          </a:p>
          <a:p>
            <a:pPr algn="ctr">
              <a:spcBef>
                <a:spcPct val="0"/>
              </a:spcBef>
              <a:buFontTx/>
              <a:buNone/>
            </a:pPr>
            <a:r>
              <a:rPr lang="en-US" altLang="en-US" sz="1200">
                <a:solidFill>
                  <a:schemeClr val="bg1"/>
                </a:solidFill>
                <a:latin typeface="Arial" panose="020B0604020202020204" pitchFamily="34" charset="0"/>
              </a:rPr>
              <a:t>You are welcome to print out a copy for your personal use and share it with friends or send it to them through email. </a:t>
            </a:r>
          </a:p>
          <a:p>
            <a:pPr algn="ctr">
              <a:spcBef>
                <a:spcPct val="0"/>
              </a:spcBef>
              <a:buFontTx/>
              <a:buNone/>
            </a:pPr>
            <a:endParaRPr lang="en-US" altLang="en-US" sz="1200">
              <a:solidFill>
                <a:schemeClr val="bg1"/>
              </a:solidFill>
              <a:latin typeface="Arial" panose="020B0604020202020204" pitchFamily="34" charset="0"/>
            </a:endParaRPr>
          </a:p>
          <a:p>
            <a:pPr algn="ctr">
              <a:spcBef>
                <a:spcPct val="0"/>
              </a:spcBef>
              <a:buFontTx/>
              <a:buNone/>
            </a:pPr>
            <a:r>
              <a:rPr lang="en-US" altLang="en-US" sz="1200">
                <a:solidFill>
                  <a:schemeClr val="bg1"/>
                </a:solidFill>
                <a:latin typeface="Arial" panose="020B0604020202020204" pitchFamily="34" charset="0"/>
              </a:rPr>
              <a:t>If you refer to this publication in a group or talk, please sight the source and share a little about TWC so others can hear more about us. </a:t>
            </a:r>
          </a:p>
          <a:p>
            <a:pPr algn="ctr">
              <a:spcBef>
                <a:spcPct val="0"/>
              </a:spcBef>
              <a:buFontTx/>
              <a:buNone/>
            </a:pPr>
            <a:endParaRPr lang="en-US" altLang="en-US" sz="1200">
              <a:solidFill>
                <a:schemeClr val="bg1"/>
              </a:solidFill>
              <a:latin typeface="Arial" panose="020B0604020202020204" pitchFamily="34" charset="0"/>
            </a:endParaRPr>
          </a:p>
          <a:p>
            <a:pPr algn="ctr">
              <a:spcBef>
                <a:spcPct val="0"/>
              </a:spcBef>
              <a:buFontTx/>
              <a:buNone/>
            </a:pPr>
            <a:r>
              <a:rPr lang="en-US" altLang="en-US" sz="1200">
                <a:solidFill>
                  <a:schemeClr val="bg1"/>
                </a:solidFill>
                <a:latin typeface="Arial" panose="020B0604020202020204" pitchFamily="34" charset="0"/>
              </a:rPr>
              <a:t>Stayed tuned for more ways to connect. We are in the process of creating new social media accounts for TWC. Currently we are posting on Facebook, Instagram, Twitter and will add a few more. We will post the information on how to connect soon.</a:t>
            </a:r>
          </a:p>
        </p:txBody>
      </p:sp>
      <p:sp>
        <p:nvSpPr>
          <p:cNvPr id="13" name="TextBox 10">
            <a:extLst>
              <a:ext uri="{FF2B5EF4-FFF2-40B4-BE49-F238E27FC236}">
                <a16:creationId xmlns:a16="http://schemas.microsoft.com/office/drawing/2014/main" id="{27351BF1-D42F-8149-AEDC-3E6A03F09EB0}"/>
              </a:ext>
            </a:extLst>
          </p:cNvPr>
          <p:cNvSpPr txBox="1">
            <a:spLocks noChangeArrowheads="1"/>
          </p:cNvSpPr>
          <p:nvPr/>
        </p:nvSpPr>
        <p:spPr bwMode="auto">
          <a:xfrm>
            <a:off x="4038600" y="8313738"/>
            <a:ext cx="2667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
                <a:solidFill>
                  <a:schemeClr val="bg1"/>
                </a:solidFill>
                <a:latin typeface="Arial" panose="020B0604020202020204" pitchFamily="34" charset="0"/>
              </a:rPr>
              <a:t>©2019 The Warrior Class ©2019 Frontline </a:t>
            </a:r>
          </a:p>
          <a:p>
            <a:pPr algn="ctr">
              <a:spcBef>
                <a:spcPct val="0"/>
              </a:spcBef>
              <a:buFontTx/>
              <a:buNone/>
            </a:pPr>
            <a:r>
              <a:rPr lang="en-US" altLang="en-US" sz="800">
                <a:solidFill>
                  <a:schemeClr val="bg1"/>
                </a:solidFill>
                <a:latin typeface="Arial" panose="020B0604020202020204" pitchFamily="34" charset="0"/>
              </a:rPr>
              <a:t>This training is only for The Warrior Class members who may print it for personal use or share via email. Written permission is required for any other use or purpose for part or all of its contents. </a:t>
            </a:r>
          </a:p>
          <a:p>
            <a:pPr algn="ctr">
              <a:spcBef>
                <a:spcPct val="0"/>
              </a:spcBef>
              <a:buFontTx/>
              <a:buNone/>
            </a:pPr>
            <a:endParaRPr lang="en-US" altLang="en-US" sz="800">
              <a:solidFill>
                <a:schemeClr val="bg1"/>
              </a:solidFill>
              <a:latin typeface="Arial" panose="020B0604020202020204" pitchFamily="34" charset="0"/>
            </a:endParaRPr>
          </a:p>
        </p:txBody>
      </p:sp>
    </p:spTree>
    <p:extLst>
      <p:ext uri="{BB962C8B-B14F-4D97-AF65-F5344CB8AC3E}">
        <p14:creationId xmlns:p14="http://schemas.microsoft.com/office/powerpoint/2010/main" val="332287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60D687-AE67-F74B-81E9-38A8182DE4F9}"/>
              </a:ext>
            </a:extLst>
          </p:cNvPr>
          <p:cNvSpPr/>
          <p:nvPr/>
        </p:nvSpPr>
        <p:spPr>
          <a:xfrm>
            <a:off x="482600" y="681186"/>
            <a:ext cx="2806699" cy="5724644"/>
          </a:xfrm>
          <a:prstGeom prst="rect">
            <a:avLst/>
          </a:prstGeom>
        </p:spPr>
        <p:txBody>
          <a:bodyPr wrap="square">
            <a:spAutoFit/>
          </a:bodyPr>
          <a:lstStyle/>
          <a:p>
            <a:r>
              <a:rPr lang="en-US" sz="1200" dirty="0"/>
              <a:t>Let’s remember, it takes ALL of us committing to these connections for these relationships to establish and build. We’ve seen over and over that those who have connected with others in TWC have had the most accelerated and lasting growth. So, we know warrior buddies are a powerful force in our lives!</a:t>
            </a:r>
          </a:p>
          <a:p>
            <a:r>
              <a:rPr lang="en-US" sz="1200" dirty="0"/>
              <a:t> </a:t>
            </a:r>
          </a:p>
          <a:p>
            <a:r>
              <a:rPr lang="en-US" sz="1200" b="1" dirty="0"/>
              <a:t>We encourage everyone to find a small group of warrior buddies to travel within their training journey. </a:t>
            </a:r>
          </a:p>
          <a:p>
            <a:endParaRPr lang="en-US" sz="1200" b="1" dirty="0"/>
          </a:p>
          <a:p>
            <a:r>
              <a:rPr lang="en-US" sz="1200" dirty="0"/>
              <a:t>However, we also understand the challenge of doing this in an online/virtual landscape. So, we are looking for creative solutions that open us up to new exploration and connection -- without the constraints we found in the past in a traditional small team format. </a:t>
            </a:r>
          </a:p>
          <a:p>
            <a:endParaRPr lang="en-US" sz="1200" b="1" dirty="0"/>
          </a:p>
          <a:p>
            <a:r>
              <a:rPr lang="en-US" sz="1200" b="1" dirty="0"/>
              <a:t>Something New</a:t>
            </a:r>
            <a:endParaRPr lang="en-US" sz="1200" dirty="0"/>
          </a:p>
          <a:p>
            <a:r>
              <a:rPr lang="en-US" sz="1200" dirty="0"/>
              <a:t>In the church and world, most groups form through proximity (location), emotional need (such as similar challenges or hurts experienced), or through functional connections (what we do).  We feel there is something else God has on hand to help us connect in TWC! </a:t>
            </a:r>
          </a:p>
          <a:p>
            <a:endParaRPr lang="en-US" dirty="0"/>
          </a:p>
        </p:txBody>
      </p:sp>
      <p:sp>
        <p:nvSpPr>
          <p:cNvPr id="5" name="TextBox 4">
            <a:extLst>
              <a:ext uri="{FF2B5EF4-FFF2-40B4-BE49-F238E27FC236}">
                <a16:creationId xmlns:a16="http://schemas.microsoft.com/office/drawing/2014/main" id="{0611DF01-DA90-4A45-96C3-E63C80FD434B}"/>
              </a:ext>
            </a:extLst>
          </p:cNvPr>
          <p:cNvSpPr txBox="1"/>
          <p:nvPr/>
        </p:nvSpPr>
        <p:spPr>
          <a:xfrm>
            <a:off x="3568703" y="706587"/>
            <a:ext cx="2895599" cy="5447645"/>
          </a:xfrm>
          <a:prstGeom prst="rect">
            <a:avLst/>
          </a:prstGeom>
          <a:noFill/>
        </p:spPr>
        <p:txBody>
          <a:bodyPr wrap="square" rtlCol="0">
            <a:spAutoFit/>
          </a:bodyPr>
          <a:lstStyle/>
          <a:p>
            <a:r>
              <a:rPr lang="en-US" sz="1200" dirty="0"/>
              <a:t>What this means is we get to think outside the box! It’s time to re-imagine! What can we develop and what will God open up for us? What does our set of running mates look like? How can we connect and incorporate what is a passion on our heart and the hearts of other warriors?  Hmmm…I think we just walked through a gate into wide open spaces! </a:t>
            </a:r>
          </a:p>
          <a:p>
            <a:r>
              <a:rPr lang="en-US" sz="1200" dirty="0"/>
              <a:t> </a:t>
            </a:r>
          </a:p>
          <a:p>
            <a:r>
              <a:rPr lang="en-US" sz="1200" dirty="0"/>
              <a:t>We could easily set up something that has proven to “work” in the past, but as pioneers, we understand God wants us to reach for what’s possible. We are a community on the cutting edge of what is coming. </a:t>
            </a:r>
          </a:p>
          <a:p>
            <a:r>
              <a:rPr lang="en-US" sz="1200" dirty="0"/>
              <a:t> </a:t>
            </a:r>
          </a:p>
          <a:p>
            <a:r>
              <a:rPr lang="en-US" sz="1200" b="1" dirty="0"/>
              <a:t>Not Just for Us</a:t>
            </a:r>
            <a:endParaRPr lang="en-US" sz="1200" dirty="0"/>
          </a:p>
          <a:p>
            <a:r>
              <a:rPr lang="en-US" sz="1200" dirty="0"/>
              <a:t>Our desire to scout ahead and explore new territories, create the map in unknown lands and encourage individuals to rise into their potential, means…. </a:t>
            </a:r>
          </a:p>
          <a:p>
            <a:endParaRPr lang="en-US" sz="1200" b="1" dirty="0"/>
          </a:p>
          <a:p>
            <a:r>
              <a:rPr lang="en-US" sz="1200" b="1" dirty="0"/>
              <a:t>we </a:t>
            </a:r>
            <a:r>
              <a:rPr lang="en-US" sz="1200" b="1" u="sng" dirty="0"/>
              <a:t>know</a:t>
            </a:r>
            <a:r>
              <a:rPr lang="en-US" sz="1200" b="1" dirty="0"/>
              <a:t> God has something just On The Horizon that will be special and unique to us. </a:t>
            </a:r>
          </a:p>
          <a:p>
            <a:r>
              <a:rPr lang="en-US" sz="1200" dirty="0"/>
              <a:t> </a:t>
            </a:r>
          </a:p>
          <a:p>
            <a:r>
              <a:rPr lang="en-US" sz="1200" dirty="0"/>
              <a:t>This process will bring more transformation to us and, ultimately, will also help us </a:t>
            </a:r>
          </a:p>
        </p:txBody>
      </p:sp>
      <p:sp>
        <p:nvSpPr>
          <p:cNvPr id="6" name="Rectangle 5">
            <a:extLst>
              <a:ext uri="{FF2B5EF4-FFF2-40B4-BE49-F238E27FC236}">
                <a16:creationId xmlns:a16="http://schemas.microsoft.com/office/drawing/2014/main" id="{ECA1CC51-DDDE-1C4F-839F-466AE2A2418E}"/>
              </a:ext>
            </a:extLst>
          </p:cNvPr>
          <p:cNvSpPr/>
          <p:nvPr/>
        </p:nvSpPr>
        <p:spPr>
          <a:xfrm>
            <a:off x="304800" y="8553450"/>
            <a:ext cx="6324600" cy="276225"/>
          </a:xfrm>
          <a:prstGeom prst="rect">
            <a:avLst/>
          </a:prstGeom>
        </p:spPr>
        <p:txBody>
          <a:bodyPr>
            <a:spAutoFit/>
          </a:bodyPr>
          <a:lstStyle/>
          <a:p>
            <a:pPr algn="ctr">
              <a:defRPr/>
            </a:pPr>
            <a:r>
              <a:rPr lang="en-US" sz="600" dirty="0">
                <a:solidFill>
                  <a:schemeClr val="bg1">
                    <a:lumMod val="65000"/>
                  </a:schemeClr>
                </a:solidFill>
              </a:rPr>
              <a:t>©2019 The Warrior Class ©2019 Frontline  This training journal is only for The Warrior Class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7" name="Rectangle 6">
            <a:extLst>
              <a:ext uri="{FF2B5EF4-FFF2-40B4-BE49-F238E27FC236}">
                <a16:creationId xmlns:a16="http://schemas.microsoft.com/office/drawing/2014/main" id="{200C4DDA-6094-AD4F-98E7-D2BC574CEDF8}"/>
              </a:ext>
            </a:extLst>
          </p:cNvPr>
          <p:cNvSpPr/>
          <p:nvPr/>
        </p:nvSpPr>
        <p:spPr>
          <a:xfrm>
            <a:off x="0" y="0"/>
            <a:ext cx="6858000" cy="457200"/>
          </a:xfrm>
          <a:prstGeom prst="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2" name="Picture 1">
            <a:extLst>
              <a:ext uri="{FF2B5EF4-FFF2-40B4-BE49-F238E27FC236}">
                <a16:creationId xmlns:a16="http://schemas.microsoft.com/office/drawing/2014/main" id="{507032D3-6408-9F44-81D7-F20FD933BEF9}"/>
              </a:ext>
            </a:extLst>
          </p:cNvPr>
          <p:cNvPicPr>
            <a:picLocks noChangeAspect="1"/>
          </p:cNvPicPr>
          <p:nvPr/>
        </p:nvPicPr>
        <p:blipFill>
          <a:blip r:embed="rId2"/>
          <a:stretch>
            <a:fillRect/>
          </a:stretch>
        </p:blipFill>
        <p:spPr>
          <a:xfrm>
            <a:off x="1815307" y="6239951"/>
            <a:ext cx="3227386" cy="2222863"/>
          </a:xfrm>
          <a:prstGeom prst="rect">
            <a:avLst/>
          </a:prstGeom>
        </p:spPr>
      </p:pic>
    </p:spTree>
    <p:extLst>
      <p:ext uri="{BB962C8B-B14F-4D97-AF65-F5344CB8AC3E}">
        <p14:creationId xmlns:p14="http://schemas.microsoft.com/office/powerpoint/2010/main" val="325727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F83867-E28B-584C-8091-67B8C3F29CC2}"/>
              </a:ext>
            </a:extLst>
          </p:cNvPr>
          <p:cNvSpPr txBox="1"/>
          <p:nvPr/>
        </p:nvSpPr>
        <p:spPr>
          <a:xfrm>
            <a:off x="542925" y="657225"/>
            <a:ext cx="5886450" cy="9325630"/>
          </a:xfrm>
          <a:prstGeom prst="rect">
            <a:avLst/>
          </a:prstGeom>
          <a:noFill/>
        </p:spPr>
        <p:txBody>
          <a:bodyPr wrap="square" numCol="2" spcCol="457200" rtlCol="0">
            <a:spAutoFit/>
          </a:bodyPr>
          <a:lstStyle/>
          <a:p>
            <a:r>
              <a:rPr lang="en-US" sz="1200" dirty="0"/>
              <a:t>partner with God as He transforms the Church! It’s the process that makes us rich and enriches all we meet!</a:t>
            </a:r>
          </a:p>
          <a:p>
            <a:r>
              <a:rPr lang="en-US" sz="1200" dirty="0"/>
              <a:t> </a:t>
            </a:r>
          </a:p>
          <a:p>
            <a:r>
              <a:rPr lang="en-US" sz="1200" dirty="0"/>
              <a:t>A few days ago, I spoke with a leader in the body of Christ. He travels and connects with many churches throughout the US and world and has been in ministry for many years. As we talked, he shared what he senses in this time and season. He said he felt the Church has been in a similar season since the 1700s. But now, that season has ended and a new one is beginning. We are entering into something completely different.</a:t>
            </a:r>
          </a:p>
          <a:p>
            <a:r>
              <a:rPr lang="en-US" sz="1200" dirty="0"/>
              <a:t> </a:t>
            </a:r>
          </a:p>
          <a:p>
            <a:r>
              <a:rPr lang="en-US" sz="1200" dirty="0"/>
              <a:t>As I’ve spoken with other Christian leaders, I have heard similar things: “Something is changing.” “The Church is shifting.” “The way we’ve done things needs to change.” “I have a dissatisfaction with status quo and know I need to shift, but I’m not sure how or what that looks like.” “I could settle for the way I’ve always done things and could do them well, but I know I’m missing something and am not sure what ‘differently’ means or looks like.” We’ve heard comments like these over and over!</a:t>
            </a:r>
          </a:p>
          <a:p>
            <a:r>
              <a:rPr lang="en-US" sz="1200" dirty="0"/>
              <a:t> </a:t>
            </a:r>
          </a:p>
          <a:p>
            <a:r>
              <a:rPr lang="en-US" sz="1200" dirty="0"/>
              <a:t>God also has a lot of groups like us out there stretching beyond, tapping into the creativity of God and exploring just what is possible. Right now, these groups are somewhat isolated because they just don’t know how to connect. </a:t>
            </a:r>
          </a:p>
          <a:p>
            <a:endParaRPr lang="en-US" sz="1200" dirty="0"/>
          </a:p>
          <a:p>
            <a:r>
              <a:rPr lang="en-US" sz="1200" dirty="0"/>
              <a:t>I believe many of us, TWC WARRIORS, are in these groups and can help us connect them with us and with other groups who</a:t>
            </a:r>
          </a:p>
          <a:p>
            <a:r>
              <a:rPr lang="en-US" sz="1200" dirty="0"/>
              <a:t>are like minded. No territorialism, no </a:t>
            </a:r>
            <a:endParaRPr lang="en-US" sz="1200" b="1" dirty="0"/>
          </a:p>
          <a:p>
            <a:r>
              <a:rPr lang="en-US" sz="1200" dirty="0"/>
              <a:t>walls…just encouragement to rise into</a:t>
            </a:r>
            <a:r>
              <a:rPr lang="en-US" sz="1200" b="1" dirty="0"/>
              <a:t> </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dirty="0"/>
              <a:t>the identity God has for that group. We know, in that process, we will be blessed by what God’s given them and that synergy will help others be catapulted, too. </a:t>
            </a:r>
          </a:p>
          <a:p>
            <a:r>
              <a:rPr lang="en-US" sz="1200" dirty="0"/>
              <a:t> </a:t>
            </a:r>
          </a:p>
          <a:p>
            <a:r>
              <a:rPr lang="en-US" sz="1200" dirty="0"/>
              <a:t>We’ve watched the Lord open doors for our warriors in the past couple of years. Some beat against the walls of that area for years and had never seen it budge. But then, suddenly, the doors opened and they stepped into seeing those prayers come to life. We carry important perspectives for this new era. God is positioning us to be ready for those open doors!</a:t>
            </a:r>
          </a:p>
          <a:p>
            <a:r>
              <a:rPr lang="en-US" sz="1200" dirty="0"/>
              <a:t> </a:t>
            </a:r>
          </a:p>
          <a:p>
            <a:r>
              <a:rPr lang="en-US" sz="1100" b="1" dirty="0">
                <a:latin typeface="Arial Black" panose="020B0604020202020204" pitchFamily="34" charset="0"/>
                <a:cs typeface="Arial Black" panose="020B0604020202020204" pitchFamily="34" charset="0"/>
              </a:rPr>
              <a:t>You know others who want to train and have a passion to find what we have in TWC. Don’t be shy, invite them to be a part of The Warrior Class. </a:t>
            </a:r>
          </a:p>
          <a:p>
            <a:endParaRPr lang="en-US" sz="1100" b="1" dirty="0">
              <a:latin typeface="Arial Black" panose="020B0604020202020204" pitchFamily="34" charset="0"/>
              <a:cs typeface="Arial Black" panose="020B0604020202020204" pitchFamily="34" charset="0"/>
            </a:endParaRPr>
          </a:p>
          <a:p>
            <a:r>
              <a:rPr lang="en-US" sz="1200" dirty="0"/>
              <a:t>We are passionate to help the body prepare </a:t>
            </a:r>
          </a:p>
          <a:p>
            <a:r>
              <a:rPr lang="en-US" sz="1200" dirty="0"/>
              <a:t>and rise in this time. The time is now. You need to understand, our passion and part of why TWC is here in this time and season is to help all we can connect, transform, and re-imagine in this new era!</a:t>
            </a:r>
          </a:p>
          <a:p>
            <a:endParaRPr lang="en-US" sz="1200" dirty="0"/>
          </a:p>
          <a:p>
            <a:r>
              <a:rPr lang="en-US" sz="1200" dirty="0"/>
              <a:t>The Warrior Class is not made up of one type of warrior. We are not a cookie cutter community. THANK THE LORD! We are passionate about seeing each of you rise into the more God has on hand. We do this through our training and through connecting to each other. Sure, it might be messy at times…but that doesn’t scare us…it excites us. God created the heavens and earth out of the informed, creative process…and He’s creating a new thing now! </a:t>
            </a:r>
          </a:p>
          <a:p>
            <a:endParaRPr lang="en-US" sz="1200" dirty="0"/>
          </a:p>
        </p:txBody>
      </p:sp>
      <p:sp>
        <p:nvSpPr>
          <p:cNvPr id="4" name="TextBox 3">
            <a:extLst>
              <a:ext uri="{FF2B5EF4-FFF2-40B4-BE49-F238E27FC236}">
                <a16:creationId xmlns:a16="http://schemas.microsoft.com/office/drawing/2014/main" id="{701C7C70-5967-234F-BBEC-740502A953E5}"/>
              </a:ext>
            </a:extLst>
          </p:cNvPr>
          <p:cNvSpPr txBox="1"/>
          <p:nvPr/>
        </p:nvSpPr>
        <p:spPr>
          <a:xfrm>
            <a:off x="965267" y="8486775"/>
            <a:ext cx="5041765" cy="276999"/>
          </a:xfrm>
          <a:prstGeom prst="rect">
            <a:avLst/>
          </a:prstGeom>
          <a:noFill/>
        </p:spPr>
        <p:txBody>
          <a:bodyPr wrap="none" rtlCol="0">
            <a:spAutoFit/>
          </a:bodyPr>
          <a:lstStyle/>
          <a:p>
            <a:pPr algn="ctr">
              <a:defRPr/>
            </a:pPr>
            <a:r>
              <a:rPr lang="en-US" sz="600" dirty="0">
                <a:solidFill>
                  <a:schemeClr val="bg1">
                    <a:lumMod val="65000"/>
                  </a:schemeClr>
                </a:solidFill>
              </a:rPr>
              <a:t>©2019 The Warrior Class ©2019 Frontline  This training journal is only for The Warrior Class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5" name="Rectangle 4">
            <a:extLst>
              <a:ext uri="{FF2B5EF4-FFF2-40B4-BE49-F238E27FC236}">
                <a16:creationId xmlns:a16="http://schemas.microsoft.com/office/drawing/2014/main" id="{A717D3D2-6DAA-C44D-9B18-D6BA79C51FC4}"/>
              </a:ext>
            </a:extLst>
          </p:cNvPr>
          <p:cNvSpPr/>
          <p:nvPr/>
        </p:nvSpPr>
        <p:spPr>
          <a:xfrm rot="5400000">
            <a:off x="-476250" y="4505325"/>
            <a:ext cx="7829550" cy="133350"/>
          </a:xfrm>
          <a:prstGeom prst="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TextBox 6">
            <a:extLst>
              <a:ext uri="{FF2B5EF4-FFF2-40B4-BE49-F238E27FC236}">
                <a16:creationId xmlns:a16="http://schemas.microsoft.com/office/drawing/2014/main" id="{E68C410D-9D4E-3446-9D1F-EC94DEBEEC11}"/>
              </a:ext>
            </a:extLst>
          </p:cNvPr>
          <p:cNvSpPr txBox="1"/>
          <p:nvPr/>
        </p:nvSpPr>
        <p:spPr>
          <a:xfrm>
            <a:off x="542925" y="4883469"/>
            <a:ext cx="42234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8373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7AC3C9-EA69-534C-B7DF-8C254F5F9A12}"/>
              </a:ext>
            </a:extLst>
          </p:cNvPr>
          <p:cNvSpPr txBox="1"/>
          <p:nvPr/>
        </p:nvSpPr>
        <p:spPr>
          <a:xfrm>
            <a:off x="887711" y="8528447"/>
            <a:ext cx="5291000" cy="400110"/>
          </a:xfrm>
          <a:prstGeom prst="rect">
            <a:avLst/>
          </a:prstGeom>
          <a:noFill/>
        </p:spPr>
        <p:txBody>
          <a:bodyPr wrap="none" rtlCol="0">
            <a:spAutoFit/>
          </a:bodyPr>
          <a:lstStyle/>
          <a:p>
            <a:pPr algn="ctr">
              <a:defRPr/>
            </a:pPr>
            <a:r>
              <a:rPr lang="en-US" sz="600" dirty="0">
                <a:solidFill>
                  <a:schemeClr val="bg1">
                    <a:lumMod val="65000"/>
                  </a:schemeClr>
                </a:solidFill>
              </a:rPr>
              <a:t>©2019 The Warrior Class ©2019 Frontline  This training journal is only for The Warrior Class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a:p>
            <a:endParaRPr lang="en-US" sz="800" dirty="0"/>
          </a:p>
        </p:txBody>
      </p:sp>
      <p:sp>
        <p:nvSpPr>
          <p:cNvPr id="4" name="TextBox 3">
            <a:extLst>
              <a:ext uri="{FF2B5EF4-FFF2-40B4-BE49-F238E27FC236}">
                <a16:creationId xmlns:a16="http://schemas.microsoft.com/office/drawing/2014/main" id="{B02E3EF2-5631-554F-8119-3580A084A8E8}"/>
              </a:ext>
            </a:extLst>
          </p:cNvPr>
          <p:cNvSpPr txBox="1"/>
          <p:nvPr/>
        </p:nvSpPr>
        <p:spPr>
          <a:xfrm>
            <a:off x="542925" y="885825"/>
            <a:ext cx="5829300" cy="2215991"/>
          </a:xfrm>
          <a:prstGeom prst="rect">
            <a:avLst/>
          </a:prstGeom>
          <a:noFill/>
        </p:spPr>
        <p:txBody>
          <a:bodyPr wrap="square" numCol="2" spcCol="457200" rtlCol="0">
            <a:spAutoFit/>
          </a:bodyPr>
          <a:lstStyle/>
          <a:p>
            <a:r>
              <a:rPr lang="en-US" sz="1200" dirty="0"/>
              <a:t>We were wired to connect because, as God positions us in our areas of influence, we have the support and encouragement of fellow warriors. Together, our Warrior Buddies help us focus on God and stay connected to our warrior mindsets of seeing life from heaven to earth. </a:t>
            </a:r>
          </a:p>
          <a:p>
            <a:r>
              <a:rPr lang="en-US" sz="1200" dirty="0"/>
              <a:t> </a:t>
            </a:r>
          </a:p>
          <a:p>
            <a:r>
              <a:rPr lang="en-US" sz="1200" dirty="0"/>
              <a:t>All throughout the 8 years of TWC’s existence, we asked to train for the more God has on hand. We wanted to be ready to partner with this next move of God. It’s here and it’s time. Embrace your training and dive as deep as possible into God’s heart. Our ability to take/hold ground and fight the spiritual battles will equal how well we have embraced our training process and deeper relationship with God. He is on the move. Let’s run with Him! </a:t>
            </a:r>
          </a:p>
          <a:p>
            <a:endParaRPr lang="en-US" dirty="0"/>
          </a:p>
        </p:txBody>
      </p:sp>
      <p:pic>
        <p:nvPicPr>
          <p:cNvPr id="5" name="Picture 4">
            <a:extLst>
              <a:ext uri="{FF2B5EF4-FFF2-40B4-BE49-F238E27FC236}">
                <a16:creationId xmlns:a16="http://schemas.microsoft.com/office/drawing/2014/main" id="{E92688EC-5B5E-914B-864F-7763608E76B4}"/>
              </a:ext>
            </a:extLst>
          </p:cNvPr>
          <p:cNvPicPr>
            <a:picLocks noChangeAspect="1"/>
          </p:cNvPicPr>
          <p:nvPr/>
        </p:nvPicPr>
        <p:blipFill>
          <a:blip r:embed="rId2"/>
          <a:stretch>
            <a:fillRect/>
          </a:stretch>
        </p:blipFill>
        <p:spPr>
          <a:xfrm>
            <a:off x="530225" y="3382963"/>
            <a:ext cx="5842000" cy="2921000"/>
          </a:xfrm>
          <a:prstGeom prst="rect">
            <a:avLst/>
          </a:prstGeom>
          <a:blipFill>
            <a:blip r:embed="rId3"/>
            <a:tile tx="0" ty="0" sx="100000" sy="100000" flip="none" algn="tl"/>
          </a:blipFill>
          <a:ln cmpd="dbl">
            <a:solidFill>
              <a:srgbClr val="00627F"/>
            </a:solidFill>
          </a:ln>
          <a:effectLst>
            <a:glow rad="228600">
              <a:schemeClr val="accent5">
                <a:satMod val="175000"/>
                <a:alpha val="40000"/>
              </a:schemeClr>
            </a:glow>
          </a:effectLst>
        </p:spPr>
      </p:pic>
      <p:sp>
        <p:nvSpPr>
          <p:cNvPr id="6" name="TextBox 5">
            <a:extLst>
              <a:ext uri="{FF2B5EF4-FFF2-40B4-BE49-F238E27FC236}">
                <a16:creationId xmlns:a16="http://schemas.microsoft.com/office/drawing/2014/main" id="{2CA3D185-9126-2E4B-954D-EA02094ABA5F}"/>
              </a:ext>
            </a:extLst>
          </p:cNvPr>
          <p:cNvSpPr txBox="1"/>
          <p:nvPr/>
        </p:nvSpPr>
        <p:spPr>
          <a:xfrm>
            <a:off x="542926" y="6858000"/>
            <a:ext cx="5829300" cy="1323439"/>
          </a:xfrm>
          <a:prstGeom prst="rect">
            <a:avLst/>
          </a:prstGeom>
          <a:noFill/>
        </p:spPr>
        <p:txBody>
          <a:bodyPr wrap="square" rtlCol="0">
            <a:spAutoFit/>
          </a:bodyPr>
          <a:lstStyle/>
          <a:p>
            <a:pPr algn="ctr"/>
            <a:r>
              <a:rPr lang="en-US" sz="2400" b="1" dirty="0">
                <a:solidFill>
                  <a:srgbClr val="00627F"/>
                </a:solidFill>
                <a:latin typeface="Eras Bold ITC" panose="020F0502020204030204" pitchFamily="34" charset="0"/>
                <a:cs typeface="Eras Bold ITC" panose="020F0502020204030204" pitchFamily="34" charset="0"/>
              </a:rPr>
              <a:t>Facebook Live Event!</a:t>
            </a:r>
          </a:p>
          <a:p>
            <a:pPr algn="ctr"/>
            <a:r>
              <a:rPr lang="en-US" sz="1600" b="1" dirty="0">
                <a:solidFill>
                  <a:srgbClr val="00627F"/>
                </a:solidFill>
                <a:latin typeface="Eras Bold ITC" panose="020F0502020204030204" pitchFamily="34" charset="0"/>
                <a:cs typeface="Eras Bold ITC" panose="020F0502020204030204" pitchFamily="34" charset="0"/>
              </a:rPr>
              <a:t>Saturday, July 13, 2019</a:t>
            </a:r>
          </a:p>
          <a:p>
            <a:pPr algn="ctr"/>
            <a:r>
              <a:rPr lang="en-US" sz="1600" b="1" dirty="0">
                <a:solidFill>
                  <a:srgbClr val="00627F"/>
                </a:solidFill>
                <a:latin typeface="Eras Bold ITC" panose="020F0502020204030204" pitchFamily="34" charset="0"/>
                <a:cs typeface="Eras Bold ITC" panose="020F0502020204030204" pitchFamily="34" charset="0"/>
              </a:rPr>
              <a:t>9AM PDT</a:t>
            </a:r>
          </a:p>
          <a:p>
            <a:pPr algn="ctr"/>
            <a:r>
              <a:rPr lang="en-US" sz="1200" b="1" dirty="0">
                <a:solidFill>
                  <a:srgbClr val="00627F"/>
                </a:solidFill>
                <a:latin typeface="Eras Bold ITC" panose="020F0502020204030204" pitchFamily="34" charset="0"/>
                <a:cs typeface="Eras Bold ITC" panose="020F0502020204030204" pitchFamily="34" charset="0"/>
              </a:rPr>
              <a:t>You can find the Training Days Crafted Prayer</a:t>
            </a:r>
          </a:p>
          <a:p>
            <a:pPr algn="ctr"/>
            <a:r>
              <a:rPr lang="en-US" sz="1200" b="1" dirty="0">
                <a:solidFill>
                  <a:srgbClr val="00627F"/>
                </a:solidFill>
                <a:latin typeface="Eras Bold ITC" panose="020F0502020204030204" pitchFamily="34" charset="0"/>
                <a:cs typeface="Eras Bold ITC" panose="020F0502020204030204" pitchFamily="34" charset="0"/>
              </a:rPr>
              <a:t>in the Event post on our Facebook page. </a:t>
            </a:r>
          </a:p>
        </p:txBody>
      </p:sp>
    </p:spTree>
    <p:extLst>
      <p:ext uri="{BB962C8B-B14F-4D97-AF65-F5344CB8AC3E}">
        <p14:creationId xmlns:p14="http://schemas.microsoft.com/office/powerpoint/2010/main" val="115058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F5F087-6FFE-3E48-98E8-375231E79AC6}"/>
              </a:ext>
            </a:extLst>
          </p:cNvPr>
          <p:cNvSpPr/>
          <p:nvPr/>
        </p:nvSpPr>
        <p:spPr>
          <a:xfrm>
            <a:off x="9235" y="8696036"/>
            <a:ext cx="6858000" cy="457200"/>
          </a:xfrm>
          <a:prstGeom prst="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9B83A26D-1AE4-2140-A04B-8686110A752D}"/>
              </a:ext>
            </a:extLst>
          </p:cNvPr>
          <p:cNvSpPr/>
          <p:nvPr/>
        </p:nvSpPr>
        <p:spPr>
          <a:xfrm>
            <a:off x="0" y="530664"/>
            <a:ext cx="6858000" cy="457200"/>
          </a:xfrm>
          <a:prstGeom prst="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5">
            <a:extLst>
              <a:ext uri="{FF2B5EF4-FFF2-40B4-BE49-F238E27FC236}">
                <a16:creationId xmlns:a16="http://schemas.microsoft.com/office/drawing/2014/main" id="{08F3B2ED-0A4A-6246-9B9C-DF17518D4978}"/>
              </a:ext>
            </a:extLst>
          </p:cNvPr>
          <p:cNvPicPr>
            <a:picLocks noChangeAspect="1"/>
          </p:cNvPicPr>
          <p:nvPr/>
        </p:nvPicPr>
        <p:blipFill>
          <a:blip r:embed="rId2"/>
          <a:stretch>
            <a:fillRect/>
          </a:stretch>
        </p:blipFill>
        <p:spPr>
          <a:xfrm>
            <a:off x="4371521" y="151624"/>
            <a:ext cx="2031389" cy="1327705"/>
          </a:xfrm>
          <a:prstGeom prst="rect">
            <a:avLst/>
          </a:prstGeom>
          <a:ln>
            <a:noFill/>
          </a:ln>
          <a:effectLst>
            <a:glow rad="228600">
              <a:schemeClr val="tx2">
                <a:lumMod val="75000"/>
                <a:alpha val="40000"/>
              </a:schemeClr>
            </a:glow>
            <a:outerShdw blurRad="292100" dist="139700" dir="2700000" algn="tl" rotWithShape="0">
              <a:srgbClr val="333333">
                <a:alpha val="65000"/>
              </a:srgbClr>
            </a:outerShdw>
          </a:effectLst>
          <a:scene3d>
            <a:camera prst="orthographicFront"/>
            <a:lightRig rig="threePt" dir="t"/>
          </a:scene3d>
          <a:sp3d>
            <a:bevelT prst="relaxedInset"/>
          </a:sp3d>
        </p:spPr>
      </p:pic>
      <p:sp>
        <p:nvSpPr>
          <p:cNvPr id="7" name="TextBox 6">
            <a:extLst>
              <a:ext uri="{FF2B5EF4-FFF2-40B4-BE49-F238E27FC236}">
                <a16:creationId xmlns:a16="http://schemas.microsoft.com/office/drawing/2014/main" id="{BF22DBE0-F2BF-C341-AD9F-3A011D6F3A08}"/>
              </a:ext>
            </a:extLst>
          </p:cNvPr>
          <p:cNvSpPr txBox="1"/>
          <p:nvPr/>
        </p:nvSpPr>
        <p:spPr>
          <a:xfrm>
            <a:off x="422996" y="1112853"/>
            <a:ext cx="2459903" cy="6017032"/>
          </a:xfrm>
          <a:prstGeom prst="rect">
            <a:avLst/>
          </a:prstGeom>
          <a:noFill/>
        </p:spPr>
        <p:txBody>
          <a:bodyPr wrap="square" rtlCol="0">
            <a:spAutoFit/>
          </a:bodyPr>
          <a:lstStyle/>
          <a:p>
            <a:r>
              <a:rPr lang="en-US" sz="1100" dirty="0">
                <a:latin typeface="Arial Narrow" panose="020B0604020202020204" pitchFamily="34" charset="0"/>
                <a:cs typeface="Arial Narrow" panose="020B0604020202020204" pitchFamily="34" charset="0"/>
              </a:rPr>
              <a:t>You might have heard…we are upgrading the website! If everything stays on track, we will see the new system roll out in July.</a:t>
            </a:r>
          </a:p>
          <a:p>
            <a:r>
              <a:rPr lang="en-US" sz="1100" dirty="0">
                <a:latin typeface="Arial Narrow" panose="020B0604020202020204" pitchFamily="34" charset="0"/>
                <a:cs typeface="Arial Narrow" panose="020B0604020202020204" pitchFamily="34" charset="0"/>
              </a:rPr>
              <a:t> </a:t>
            </a:r>
          </a:p>
          <a:p>
            <a:r>
              <a:rPr lang="en-US" sz="1100" b="1" dirty="0">
                <a:latin typeface="Arial Narrow" panose="020B0604020202020204" pitchFamily="34" charset="0"/>
                <a:cs typeface="Arial Narrow" panose="020B0604020202020204" pitchFamily="34" charset="0"/>
              </a:rPr>
              <a:t>Advantages to the upgrade:</a:t>
            </a:r>
          </a:p>
          <a:p>
            <a:pPr marL="171450" lvl="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Individual accounts – you set your own access passwords and user name!</a:t>
            </a:r>
          </a:p>
          <a:p>
            <a:pPr marL="171450" lvl="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New Processing System for member dues (see below)</a:t>
            </a:r>
          </a:p>
          <a:p>
            <a:pPr marL="171450" lvl="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Ability to offer special discounts for our members</a:t>
            </a:r>
          </a:p>
          <a:p>
            <a:pPr marL="171450" lvl="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New video training for both our members and beyond.</a:t>
            </a:r>
          </a:p>
          <a:p>
            <a:r>
              <a:rPr lang="en-US" sz="1100" dirty="0">
                <a:latin typeface="Arial Narrow" panose="020B0604020202020204" pitchFamily="34" charset="0"/>
                <a:cs typeface="Arial Narrow" panose="020B0604020202020204" pitchFamily="34" charset="0"/>
              </a:rPr>
              <a:t> </a:t>
            </a:r>
          </a:p>
          <a:p>
            <a:r>
              <a:rPr lang="en-US" sz="1100" b="1" dirty="0">
                <a:latin typeface="Arial Narrow" panose="020B0604020202020204" pitchFamily="34" charset="0"/>
                <a:cs typeface="Arial Narrow" panose="020B0604020202020204" pitchFamily="34" charset="0"/>
              </a:rPr>
              <a:t>Individual Accounts: </a:t>
            </a:r>
            <a:r>
              <a:rPr lang="en-US" sz="1100" dirty="0">
                <a:latin typeface="Arial Narrow" panose="020B0604020202020204" pitchFamily="34" charset="0"/>
                <a:cs typeface="Arial Narrow" panose="020B0604020202020204" pitchFamily="34" charset="0"/>
              </a:rPr>
              <a:t>You will have your own user name and password! No more looking for the community wide password that changes throughout the year. </a:t>
            </a:r>
          </a:p>
          <a:p>
            <a:r>
              <a:rPr lang="en-US" sz="1100" dirty="0">
                <a:latin typeface="Arial Narrow" panose="020B0604020202020204" pitchFamily="34" charset="0"/>
                <a:cs typeface="Arial Narrow" panose="020B0604020202020204" pitchFamily="34" charset="0"/>
              </a:rPr>
              <a:t> </a:t>
            </a:r>
          </a:p>
          <a:p>
            <a:r>
              <a:rPr lang="en-US" sz="1100" b="1" dirty="0">
                <a:latin typeface="Arial Narrow" panose="020B0604020202020204" pitchFamily="34" charset="0"/>
                <a:cs typeface="Arial Narrow" panose="020B0604020202020204" pitchFamily="34" charset="0"/>
              </a:rPr>
              <a:t>New Payment Processing System: </a:t>
            </a:r>
            <a:r>
              <a:rPr lang="en-US" sz="1100" dirty="0">
                <a:latin typeface="Arial Narrow" panose="020B0604020202020204" pitchFamily="34" charset="0"/>
                <a:cs typeface="Arial Narrow" panose="020B0604020202020204" pitchFamily="34" charset="0"/>
              </a:rPr>
              <a:t>You have a choice to upgrade how you pay your member dues. </a:t>
            </a:r>
            <a:r>
              <a:rPr lang="en-US" sz="1100" u="sng" dirty="0">
                <a:latin typeface="Arial Narrow" panose="020B0604020202020204" pitchFamily="34" charset="0"/>
                <a:cs typeface="Arial Narrow" panose="020B0604020202020204" pitchFamily="34" charset="0"/>
              </a:rPr>
              <a:t>You can continue the current way you are paying with no change.</a:t>
            </a:r>
            <a:r>
              <a:rPr lang="en-US" sz="1100" dirty="0">
                <a:latin typeface="Arial Narrow" panose="020B0604020202020204" pitchFamily="34" charset="0"/>
                <a:cs typeface="Arial Narrow" panose="020B0604020202020204" pitchFamily="34" charset="0"/>
              </a:rPr>
              <a:t> If you choose to upgrade and pay through the website account, these are some things you may want to know.</a:t>
            </a:r>
          </a:p>
          <a:p>
            <a:r>
              <a:rPr lang="en-US" sz="1100" dirty="0">
                <a:latin typeface="Arial Narrow" panose="020B0604020202020204" pitchFamily="34" charset="0"/>
                <a:cs typeface="Arial Narrow" panose="020B0604020202020204" pitchFamily="34" charset="0"/>
              </a:rPr>
              <a:t> </a:t>
            </a:r>
          </a:p>
          <a:p>
            <a:pPr lvl="0"/>
            <a:r>
              <a:rPr lang="en-US" sz="1100" dirty="0">
                <a:latin typeface="Arial Narrow" panose="020B0604020202020204" pitchFamily="34" charset="0"/>
                <a:cs typeface="Arial Narrow" panose="020B0604020202020204" pitchFamily="34" charset="0"/>
              </a:rPr>
              <a:t>What is the new processing company? </a:t>
            </a:r>
          </a:p>
          <a:p>
            <a:pPr lvl="1"/>
            <a:r>
              <a:rPr lang="en-US" sz="1100" dirty="0">
                <a:latin typeface="Arial Narrow" panose="020B0604020202020204" pitchFamily="34" charset="0"/>
                <a:cs typeface="Arial Narrow" panose="020B0604020202020204" pitchFamily="34" charset="0"/>
              </a:rPr>
              <a:t>We are able to offer an option for your payments to be made through a secured processing company, called “Stripe.”  </a:t>
            </a:r>
          </a:p>
          <a:p>
            <a:pPr lvl="0"/>
            <a:r>
              <a:rPr lang="en-US" sz="1100" dirty="0">
                <a:latin typeface="Arial Narrow" panose="020B0604020202020204" pitchFamily="34" charset="0"/>
                <a:cs typeface="Arial Narrow" panose="020B0604020202020204" pitchFamily="34" charset="0"/>
              </a:rPr>
              <a:t>Will my credit card information be on The Warrior Class website?</a:t>
            </a:r>
          </a:p>
          <a:p>
            <a:pPr lvl="1"/>
            <a:r>
              <a:rPr lang="en-US" sz="1100" dirty="0">
                <a:latin typeface="Arial Narrow" panose="020B0604020202020204" pitchFamily="34" charset="0"/>
                <a:cs typeface="Arial Narrow" panose="020B0604020202020204" pitchFamily="34" charset="0"/>
              </a:rPr>
              <a:t>No, your information will NOT be</a:t>
            </a:r>
          </a:p>
        </p:txBody>
      </p:sp>
      <p:sp>
        <p:nvSpPr>
          <p:cNvPr id="8" name="TextBox 7">
            <a:extLst>
              <a:ext uri="{FF2B5EF4-FFF2-40B4-BE49-F238E27FC236}">
                <a16:creationId xmlns:a16="http://schemas.microsoft.com/office/drawing/2014/main" id="{8C7BE652-4E5C-634F-AC3C-7B3D301E32BF}"/>
              </a:ext>
            </a:extLst>
          </p:cNvPr>
          <p:cNvSpPr txBox="1"/>
          <p:nvPr/>
        </p:nvSpPr>
        <p:spPr>
          <a:xfrm>
            <a:off x="3729879" y="1654224"/>
            <a:ext cx="2705125" cy="5847755"/>
          </a:xfrm>
          <a:prstGeom prst="rect">
            <a:avLst/>
          </a:prstGeom>
          <a:noFill/>
        </p:spPr>
        <p:txBody>
          <a:bodyPr wrap="square" rtlCol="0">
            <a:spAutoFit/>
          </a:bodyPr>
          <a:lstStyle/>
          <a:p>
            <a:r>
              <a:rPr lang="en-US" sz="1100" dirty="0">
                <a:latin typeface="Arial Narrow" panose="020B0604020202020204" pitchFamily="34" charset="0"/>
                <a:cs typeface="Arial Narrow" panose="020B0604020202020204" pitchFamily="34" charset="0"/>
              </a:rPr>
              <a:t>held on our website, but will be housed in Stripe’s secure payment processing system that you can access through your account. </a:t>
            </a:r>
          </a:p>
          <a:p>
            <a:pPr lvl="0"/>
            <a:endParaRPr lang="en-US" sz="1100" dirty="0">
              <a:latin typeface="Arial Narrow" panose="020B0604020202020204" pitchFamily="34" charset="0"/>
              <a:cs typeface="Arial Narrow" panose="020B0604020202020204" pitchFamily="34" charset="0"/>
            </a:endParaRPr>
          </a:p>
          <a:p>
            <a:pPr lvl="0"/>
            <a:r>
              <a:rPr lang="en-US" sz="1100" dirty="0">
                <a:latin typeface="Arial Narrow" panose="020B0604020202020204" pitchFamily="34" charset="0"/>
                <a:cs typeface="Arial Narrow" panose="020B0604020202020204" pitchFamily="34" charset="0"/>
              </a:rPr>
              <a:t>What is the advantage of changing to this new payment method? </a:t>
            </a:r>
          </a:p>
          <a:p>
            <a:pPr lvl="1"/>
            <a:r>
              <a:rPr lang="en-US" sz="1100" dirty="0">
                <a:latin typeface="Arial Narrow" panose="020B0604020202020204" pitchFamily="34" charset="0"/>
                <a:cs typeface="Arial Narrow" panose="020B0604020202020204" pitchFamily="34" charset="0"/>
              </a:rPr>
              <a:t>For US/Canadian and international members : see discounts below</a:t>
            </a:r>
          </a:p>
          <a:p>
            <a:pPr lvl="1"/>
            <a:r>
              <a:rPr lang="en-US" sz="1100" dirty="0">
                <a:latin typeface="Arial Narrow" panose="020B0604020202020204" pitchFamily="34" charset="0"/>
                <a:cs typeface="Arial Narrow" panose="020B0604020202020204" pitchFamily="34" charset="0"/>
              </a:rPr>
              <a:t>For international members:  Many of our international members have more challenges using </a:t>
            </a:r>
            <a:r>
              <a:rPr lang="en-US" sz="1100" dirty="0" err="1">
                <a:latin typeface="Arial Narrow" panose="020B0604020202020204" pitchFamily="34" charset="0"/>
                <a:cs typeface="Arial Narrow" panose="020B0604020202020204" pitchFamily="34" charset="0"/>
              </a:rPr>
              <a:t>Paypal</a:t>
            </a:r>
            <a:r>
              <a:rPr lang="en-US" sz="1100" dirty="0">
                <a:latin typeface="Arial Narrow" panose="020B0604020202020204" pitchFamily="34" charset="0"/>
                <a:cs typeface="Arial Narrow" panose="020B0604020202020204" pitchFamily="34" charset="0"/>
              </a:rPr>
              <a:t> and other processing companies. Stripe is a well known, established payment processing vender. This company is able to securely handle US, Canada and many more expanded international memberships -- Many of our international members needed warrior perseverance in using their credit cards or checks for their dues! This company should be able to make it much easier. </a:t>
            </a:r>
          </a:p>
          <a:p>
            <a:r>
              <a:rPr lang="en-US" sz="1100" dirty="0">
                <a:latin typeface="Arial Narrow" panose="020B0604020202020204" pitchFamily="34" charset="0"/>
                <a:cs typeface="Arial Narrow" panose="020B0604020202020204" pitchFamily="34" charset="0"/>
              </a:rPr>
              <a:t> </a:t>
            </a:r>
          </a:p>
          <a:p>
            <a:r>
              <a:rPr lang="en-US" sz="1100" b="1" dirty="0">
                <a:latin typeface="Arial Narrow" panose="020B0604020202020204" pitchFamily="34" charset="0"/>
                <a:cs typeface="Arial Narrow" panose="020B0604020202020204" pitchFamily="34" charset="0"/>
              </a:rPr>
              <a:t>Discounts: </a:t>
            </a:r>
            <a:r>
              <a:rPr lang="en-US" sz="1100" dirty="0">
                <a:latin typeface="Arial Narrow" panose="020B0604020202020204" pitchFamily="34" charset="0"/>
                <a:cs typeface="Arial Narrow" panose="020B0604020202020204" pitchFamily="34" charset="0"/>
              </a:rPr>
              <a:t>If you choose to move your payments to Stripe through your personal website account, you will be able to take advantage of additional discounts and/or new training options through the website. These additional discounts can only be accessed through this vendor because of how the security and website design are able to integrate. Because of logistics and security, we will not be able to offer the same discounts (other than annual dues) through our current processing options (such as </a:t>
            </a:r>
            <a:r>
              <a:rPr lang="en-US" sz="1100" dirty="0" err="1">
                <a:latin typeface="Arial Narrow" panose="020B0604020202020204" pitchFamily="34" charset="0"/>
                <a:cs typeface="Arial Narrow" panose="020B0604020202020204" pitchFamily="34" charset="0"/>
              </a:rPr>
              <a:t>Paypal</a:t>
            </a:r>
            <a:r>
              <a:rPr lang="en-US" sz="1100" dirty="0">
                <a:latin typeface="Arial Narrow" panose="020B0604020202020204" pitchFamily="34" charset="0"/>
                <a:cs typeface="Arial Narrow" panose="020B0604020202020204" pitchFamily="34" charset="0"/>
              </a:rPr>
              <a:t>).</a:t>
            </a:r>
          </a:p>
        </p:txBody>
      </p:sp>
      <p:cxnSp>
        <p:nvCxnSpPr>
          <p:cNvPr id="10" name="Straight Connector 9">
            <a:extLst>
              <a:ext uri="{FF2B5EF4-FFF2-40B4-BE49-F238E27FC236}">
                <a16:creationId xmlns:a16="http://schemas.microsoft.com/office/drawing/2014/main" id="{10627A99-E56F-B243-999E-31DB2BCCB70B}"/>
              </a:ext>
            </a:extLst>
          </p:cNvPr>
          <p:cNvCxnSpPr>
            <a:cxnSpLocks/>
          </p:cNvCxnSpPr>
          <p:nvPr/>
        </p:nvCxnSpPr>
        <p:spPr>
          <a:xfrm>
            <a:off x="3429000" y="1479329"/>
            <a:ext cx="9235" cy="575967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74BDC4C-8990-584A-9810-53158B1363CE}"/>
              </a:ext>
            </a:extLst>
          </p:cNvPr>
          <p:cNvSpPr/>
          <p:nvPr/>
        </p:nvSpPr>
        <p:spPr>
          <a:xfrm>
            <a:off x="275935" y="8749897"/>
            <a:ext cx="6324600" cy="276225"/>
          </a:xfrm>
          <a:prstGeom prst="rect">
            <a:avLst/>
          </a:prstGeom>
        </p:spPr>
        <p:txBody>
          <a:bodyPr>
            <a:spAutoFit/>
          </a:bodyPr>
          <a:lstStyle/>
          <a:p>
            <a:pPr algn="ctr">
              <a:defRPr/>
            </a:pPr>
            <a:r>
              <a:rPr lang="en-US" sz="600" dirty="0">
                <a:solidFill>
                  <a:schemeClr val="bg1">
                    <a:lumMod val="65000"/>
                  </a:schemeClr>
                </a:solidFill>
              </a:rPr>
              <a:t>©2019 The Warrior Class ©2019 Frontline  This training journal is only for The Warrior Class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16" name="TextBox 15">
            <a:extLst>
              <a:ext uri="{FF2B5EF4-FFF2-40B4-BE49-F238E27FC236}">
                <a16:creationId xmlns:a16="http://schemas.microsoft.com/office/drawing/2014/main" id="{FE582061-8935-A640-8962-2FA112C0EF06}"/>
              </a:ext>
            </a:extLst>
          </p:cNvPr>
          <p:cNvSpPr txBox="1"/>
          <p:nvPr/>
        </p:nvSpPr>
        <p:spPr>
          <a:xfrm>
            <a:off x="298943" y="138226"/>
            <a:ext cx="2073003" cy="369332"/>
          </a:xfrm>
          <a:prstGeom prst="rect">
            <a:avLst/>
          </a:prstGeom>
          <a:noFill/>
        </p:spPr>
        <p:txBody>
          <a:bodyPr wrap="none" rtlCol="0">
            <a:spAutoFit/>
          </a:bodyPr>
          <a:lstStyle/>
          <a:p>
            <a:r>
              <a:rPr lang="en-US" b="1" dirty="0"/>
              <a:t>Website UPGRADES</a:t>
            </a:r>
          </a:p>
        </p:txBody>
      </p:sp>
      <p:sp>
        <p:nvSpPr>
          <p:cNvPr id="18" name="TextBox 17">
            <a:extLst>
              <a:ext uri="{FF2B5EF4-FFF2-40B4-BE49-F238E27FC236}">
                <a16:creationId xmlns:a16="http://schemas.microsoft.com/office/drawing/2014/main" id="{747325FA-E975-5243-BF16-4C6A6652E2C8}"/>
              </a:ext>
            </a:extLst>
          </p:cNvPr>
          <p:cNvSpPr txBox="1"/>
          <p:nvPr/>
        </p:nvSpPr>
        <p:spPr>
          <a:xfrm>
            <a:off x="1408873" y="544186"/>
            <a:ext cx="2495916" cy="369332"/>
          </a:xfrm>
          <a:prstGeom prst="rect">
            <a:avLst/>
          </a:prstGeom>
          <a:noFill/>
        </p:spPr>
        <p:txBody>
          <a:bodyPr wrap="square" rtlCol="0">
            <a:spAutoFit/>
          </a:bodyPr>
          <a:lstStyle/>
          <a:p>
            <a:r>
              <a:rPr lang="en-US" b="1" dirty="0">
                <a:solidFill>
                  <a:schemeClr val="bg1"/>
                </a:solidFill>
              </a:rPr>
              <a:t>ROLLING OUT SOON!</a:t>
            </a:r>
          </a:p>
        </p:txBody>
      </p:sp>
      <p:sp>
        <p:nvSpPr>
          <p:cNvPr id="23" name="TextBox 22">
            <a:extLst>
              <a:ext uri="{FF2B5EF4-FFF2-40B4-BE49-F238E27FC236}">
                <a16:creationId xmlns:a16="http://schemas.microsoft.com/office/drawing/2014/main" id="{8EAA3BB5-303F-014F-A2B2-8377BEC22E6C}"/>
              </a:ext>
            </a:extLst>
          </p:cNvPr>
          <p:cNvSpPr txBox="1"/>
          <p:nvPr/>
        </p:nvSpPr>
        <p:spPr>
          <a:xfrm>
            <a:off x="639534" y="7584446"/>
            <a:ext cx="5597402" cy="938719"/>
          </a:xfrm>
          <a:prstGeom prst="rect">
            <a:avLst/>
          </a:prstGeom>
          <a:noFill/>
          <a:ln>
            <a:solidFill>
              <a:schemeClr val="accent1"/>
            </a:solidFill>
          </a:ln>
        </p:spPr>
        <p:txBody>
          <a:bodyPr wrap="square" rtlCol="0">
            <a:spAutoFit/>
          </a:bodyPr>
          <a:lstStyle/>
          <a:p>
            <a:pPr algn="ctr"/>
            <a:r>
              <a:rPr lang="en-US" sz="1100" b="1" dirty="0">
                <a:latin typeface="Arial Narrow" panose="020B0604020202020204" pitchFamily="34" charset="0"/>
                <a:cs typeface="Arial Narrow" panose="020B0604020202020204" pitchFamily="34" charset="0"/>
              </a:rPr>
              <a:t>New Video Training: </a:t>
            </a:r>
          </a:p>
          <a:p>
            <a:pPr algn="ctr"/>
            <a:r>
              <a:rPr lang="en-US" sz="1100" dirty="0">
                <a:latin typeface="Arial Narrow" panose="020B0604020202020204" pitchFamily="34" charset="0"/>
                <a:cs typeface="Arial Narrow" panose="020B0604020202020204" pitchFamily="34" charset="0"/>
              </a:rPr>
              <a:t>We plan to expand and develop new training and content through a new type of video system. Some content will be included in your current dues. As content builds, we may have a different member options for expanded member access and/or ways for non-members to tap into lighter versions of our training. More to come. </a:t>
            </a:r>
          </a:p>
        </p:txBody>
      </p:sp>
    </p:spTree>
    <p:extLst>
      <p:ext uri="{BB962C8B-B14F-4D97-AF65-F5344CB8AC3E}">
        <p14:creationId xmlns:p14="http://schemas.microsoft.com/office/powerpoint/2010/main" val="268143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69316-6447-FD4C-9FBA-9EF0AD2DE9E7}"/>
              </a:ext>
            </a:extLst>
          </p:cNvPr>
          <p:cNvSpPr/>
          <p:nvPr/>
        </p:nvSpPr>
        <p:spPr>
          <a:xfrm>
            <a:off x="381000" y="297405"/>
            <a:ext cx="6248400" cy="1138425"/>
          </a:xfrm>
          <a:prstGeom prst="rect">
            <a:avLst/>
          </a:prstGeom>
          <a:solidFill>
            <a:schemeClr val="accent1">
              <a:lumMod val="75000"/>
            </a:schemeClr>
          </a:solidFill>
          <a:ln>
            <a:noFill/>
          </a:ln>
          <a:effectLst>
            <a:outerShdw blurRad="50800" dist="38100" dir="5400000" algn="t" rotWithShape="0">
              <a:prstClr val="black">
                <a:alpha val="40000"/>
              </a:prstClr>
            </a:outerShdw>
          </a:effectLst>
          <a:scene3d>
            <a:camera prst="orthographicFront"/>
            <a:lightRig rig="chilly" dir="t"/>
          </a:scene3d>
          <a:sp3d>
            <a:bevelT prst="slope"/>
            <a:bevelB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10">
            <a:extLst>
              <a:ext uri="{FF2B5EF4-FFF2-40B4-BE49-F238E27FC236}">
                <a16:creationId xmlns:a16="http://schemas.microsoft.com/office/drawing/2014/main" id="{8913BF77-46B3-3148-9E56-16E7ADC48AB2}"/>
              </a:ext>
            </a:extLst>
          </p:cNvPr>
          <p:cNvSpPr txBox="1">
            <a:spLocks noChangeArrowheads="1"/>
          </p:cNvSpPr>
          <p:nvPr/>
        </p:nvSpPr>
        <p:spPr bwMode="auto">
          <a:xfrm>
            <a:off x="4766034" y="666562"/>
            <a:ext cx="1773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b="1" dirty="0">
                <a:solidFill>
                  <a:schemeClr val="bg1"/>
                </a:solidFill>
                <a:latin typeface="Garamond" panose="02020404030301010803" pitchFamily="18" charset="0"/>
              </a:rPr>
              <a:t>SHARON Rudolph</a:t>
            </a:r>
          </a:p>
          <a:p>
            <a:pPr algn="ctr" eaLnBrk="1" hangingPunct="1">
              <a:spcBef>
                <a:spcPct val="0"/>
              </a:spcBef>
              <a:buFontTx/>
              <a:buNone/>
            </a:pPr>
            <a:r>
              <a:rPr lang="en-US" altLang="en-US" sz="900" dirty="0">
                <a:solidFill>
                  <a:schemeClr val="bg1"/>
                </a:solidFill>
                <a:latin typeface="Garamond" panose="02020404030301010803" pitchFamily="18" charset="0"/>
              </a:rPr>
              <a:t> Director of Member Development</a:t>
            </a:r>
          </a:p>
        </p:txBody>
      </p:sp>
      <p:pic>
        <p:nvPicPr>
          <p:cNvPr id="6" name="Picture 5">
            <a:extLst>
              <a:ext uri="{FF2B5EF4-FFF2-40B4-BE49-F238E27FC236}">
                <a16:creationId xmlns:a16="http://schemas.microsoft.com/office/drawing/2014/main" id="{D641D935-13FA-6C46-8A9E-AA5F8DCAC8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2735" y="470265"/>
            <a:ext cx="2543175" cy="1347787"/>
          </a:xfrm>
          <a:prstGeom prst="rect">
            <a:avLst/>
          </a:prstGeom>
          <a:effectLst>
            <a:outerShdw blurRad="533400" dist="50800" dir="5400000" sx="105000" sy="105000" algn="ctr" rotWithShape="0">
              <a:srgbClr val="000000"/>
            </a:outerShdw>
          </a:effectLst>
        </p:spPr>
      </p:pic>
      <p:sp>
        <p:nvSpPr>
          <p:cNvPr id="8" name="Rectangle 7">
            <a:extLst>
              <a:ext uri="{FF2B5EF4-FFF2-40B4-BE49-F238E27FC236}">
                <a16:creationId xmlns:a16="http://schemas.microsoft.com/office/drawing/2014/main" id="{56ABBBB7-D784-9E45-8823-07A85CA675DE}"/>
              </a:ext>
            </a:extLst>
          </p:cNvPr>
          <p:cNvSpPr/>
          <p:nvPr/>
        </p:nvSpPr>
        <p:spPr>
          <a:xfrm>
            <a:off x="304800" y="8742274"/>
            <a:ext cx="6324600" cy="276225"/>
          </a:xfrm>
          <a:prstGeom prst="rect">
            <a:avLst/>
          </a:prstGeom>
        </p:spPr>
        <p:txBody>
          <a:bodyPr>
            <a:spAutoFit/>
          </a:bodyPr>
          <a:lstStyle/>
          <a:p>
            <a:pPr algn="ctr">
              <a:defRPr/>
            </a:pPr>
            <a:r>
              <a:rPr lang="en-US" sz="600" dirty="0">
                <a:solidFill>
                  <a:schemeClr val="bg1">
                    <a:lumMod val="65000"/>
                  </a:schemeClr>
                </a:solidFill>
              </a:rPr>
              <a:t>©2019 The Warrior Class ©2019 Frontline  This training journal is only for The Warrior Class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11" name="Rectangle 10">
            <a:extLst>
              <a:ext uri="{FF2B5EF4-FFF2-40B4-BE49-F238E27FC236}">
                <a16:creationId xmlns:a16="http://schemas.microsoft.com/office/drawing/2014/main" id="{98CF0CAD-76D7-7E4E-B76D-C5CF157CA2CF}"/>
              </a:ext>
            </a:extLst>
          </p:cNvPr>
          <p:cNvSpPr/>
          <p:nvPr/>
        </p:nvSpPr>
        <p:spPr>
          <a:xfrm>
            <a:off x="546100" y="2071839"/>
            <a:ext cx="5772762" cy="65977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lnSpc>
                <a:spcPct val="115000"/>
              </a:lnSpc>
              <a:spcAft>
                <a:spcPts val="1000"/>
              </a:spcAft>
            </a:pPr>
            <a:r>
              <a:rPr lang="en-US" sz="1600" b="1" dirty="0">
                <a:latin typeface="Arial Narrow" panose="020B0604020202020204" pitchFamily="34" charset="0"/>
                <a:ea typeface="Calibri" panose="020F0502020204030204" pitchFamily="34" charset="0"/>
                <a:cs typeface="Arial Narrow" panose="020B0604020202020204" pitchFamily="34" charset="0"/>
              </a:rPr>
              <a:t>Unveiled Faces</a:t>
            </a:r>
            <a:endParaRPr lang="en-US" sz="1200" b="1" dirty="0">
              <a:latin typeface="Arial Narrow" panose="020B0604020202020204" pitchFamily="34" charset="0"/>
              <a:ea typeface="Calibri" panose="020F0502020204030204" pitchFamily="34" charset="0"/>
              <a:cs typeface="Arial Narrow" panose="020B0604020202020204" pitchFamily="34" charset="0"/>
            </a:endParaRPr>
          </a:p>
          <a:p>
            <a:r>
              <a:rPr lang="en-US" sz="1200" dirty="0"/>
              <a:t>(2 Corinthians 3:17-18) </a:t>
            </a:r>
            <a:r>
              <a:rPr lang="en-US" sz="1200" i="1" dirty="0"/>
              <a:t>“Now the Lord is the Spirit, and where the Spirit of the Lord is, there is liberty. We all, with unveiled faces, are looking as in a mirror at the glory of the Lord and are being transformed into the same image from glory to glory; this is from the Lord who is the Spirit.” (</a:t>
            </a:r>
            <a:r>
              <a:rPr lang="en-US" sz="1200" i="1" u="sng" dirty="0">
                <a:hlinkClick r:id="rId3"/>
              </a:rPr>
              <a:t>https://biblehub.com/hcsb/2_corinthians/3.htm</a:t>
            </a:r>
            <a:r>
              <a:rPr lang="en-US" sz="1200" i="1" dirty="0"/>
              <a:t>)</a:t>
            </a:r>
          </a:p>
          <a:p>
            <a:endParaRPr lang="en-US" sz="1200" i="1" dirty="0"/>
          </a:p>
          <a:p>
            <a:r>
              <a:rPr lang="en-US" sz="1200" dirty="0"/>
              <a:t>The story about Moses having to put a veil over his face because of the people’s fear is in Exodus 34:29-35.  He lived in a visitation culture with God and his visitations left visible evidence of his connection with God – his face shone with God’s glory. </a:t>
            </a:r>
          </a:p>
          <a:p>
            <a:endParaRPr lang="en-US" sz="1200" dirty="0"/>
          </a:p>
          <a:p>
            <a:r>
              <a:rPr lang="en-US" sz="1200" dirty="0"/>
              <a:t> Jesus had a habitation relationship with His Father, and He taught the disciples to not be afraid of this type of relationship.  You can check out Jesus’ prayer in John 17 for one example of His impartation of habitation to His disciples.  Jesus took away the veil so we don’t need to be separated from God or hide our faces from the world around us.  </a:t>
            </a:r>
          </a:p>
          <a:p>
            <a:r>
              <a:rPr lang="en-US" sz="1200" dirty="0"/>
              <a:t>What a privilege we have to be transformable and to reflect God’s glory.   Transformation is the goal of all training in TWC.  Each training track has evidences of transformation, starting with Foundations Stage 3, as the ultimate outcome of the time and effort put in to any training.   Head knowledge is not the goal.  Holy Spirit brings this glory to glory life to us and through us to others.  Living with Unveiled Faces involves partnering with Holy Spirit to be transformed so ultimately the world around us will ask “Why are you different?”</a:t>
            </a:r>
          </a:p>
          <a:p>
            <a:endParaRPr lang="en-US" sz="1200" dirty="0"/>
          </a:p>
          <a:p>
            <a:r>
              <a:rPr lang="en-US" sz="1200" dirty="0"/>
              <a:t>My questions for you this month are tied to this glory to glory aspect of our journey with God and how we partner with Holy Spirit:  </a:t>
            </a:r>
          </a:p>
          <a:p>
            <a:endParaRPr lang="en-US" sz="1200" dirty="0"/>
          </a:p>
          <a:p>
            <a:r>
              <a:rPr lang="en-US" sz="1200" b="1" dirty="0">
                <a:solidFill>
                  <a:srgbClr val="2C4DA2"/>
                </a:solidFill>
              </a:rPr>
              <a:t>1-How is your training bringing this glory to glory transformation in your life?</a:t>
            </a:r>
          </a:p>
          <a:p>
            <a:endParaRPr lang="en-US" sz="1200" dirty="0">
              <a:solidFill>
                <a:srgbClr val="2C4DA2"/>
              </a:solidFill>
            </a:endParaRPr>
          </a:p>
          <a:p>
            <a:r>
              <a:rPr lang="en-US" sz="1200" b="1" dirty="0">
                <a:solidFill>
                  <a:srgbClr val="2C4DA2"/>
                </a:solidFill>
              </a:rPr>
              <a:t>2-What aspect of your training brings you closest to the Lord making your habitation visible?</a:t>
            </a:r>
          </a:p>
          <a:p>
            <a:endParaRPr lang="en-US" sz="1200" b="1" dirty="0">
              <a:solidFill>
                <a:srgbClr val="2C4DA2"/>
              </a:solidFill>
            </a:endParaRPr>
          </a:p>
          <a:p>
            <a:r>
              <a:rPr lang="en-US" sz="1200" b="1" dirty="0">
                <a:solidFill>
                  <a:srgbClr val="2C4DA2"/>
                </a:solidFill>
              </a:rPr>
              <a:t>3-What are you learning about partnering with Holy Spirit, the one who brings God’s glory that we reflect, in your training?</a:t>
            </a:r>
          </a:p>
          <a:p>
            <a:endParaRPr lang="en-US" sz="1200" b="1" dirty="0">
              <a:solidFill>
                <a:srgbClr val="2C4DA2"/>
              </a:solidFill>
            </a:endParaRPr>
          </a:p>
          <a:p>
            <a:r>
              <a:rPr lang="en-US" sz="1200" b="1" dirty="0">
                <a:solidFill>
                  <a:srgbClr val="2C4DA2"/>
                </a:solidFill>
              </a:rPr>
              <a:t>4-What does God’s glory look like shining through you?  </a:t>
            </a:r>
          </a:p>
        </p:txBody>
      </p:sp>
      <p:pic>
        <p:nvPicPr>
          <p:cNvPr id="3" name="Picture 2">
            <a:extLst>
              <a:ext uri="{FF2B5EF4-FFF2-40B4-BE49-F238E27FC236}">
                <a16:creationId xmlns:a16="http://schemas.microsoft.com/office/drawing/2014/main" id="{58B56404-A5F8-1E4A-905F-6D400EC9E2C6}"/>
              </a:ext>
            </a:extLst>
          </p:cNvPr>
          <p:cNvPicPr>
            <a:picLocks noChangeAspect="1"/>
          </p:cNvPicPr>
          <p:nvPr/>
        </p:nvPicPr>
        <p:blipFill rotWithShape="1">
          <a:blip r:embed="rId4"/>
          <a:srcRect l="-23" r="538"/>
          <a:stretch/>
        </p:blipFill>
        <p:spPr>
          <a:xfrm>
            <a:off x="502012" y="470265"/>
            <a:ext cx="1258308" cy="1549095"/>
          </a:xfrm>
          <a:prstGeom prst="rect">
            <a:avLst/>
          </a:prstGeom>
          <a:effectLst>
            <a:softEdge rad="279400"/>
          </a:effectLst>
        </p:spPr>
      </p:pic>
    </p:spTree>
    <p:extLst>
      <p:ext uri="{BB962C8B-B14F-4D97-AF65-F5344CB8AC3E}">
        <p14:creationId xmlns:p14="http://schemas.microsoft.com/office/powerpoint/2010/main" val="63817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B2055B-0CE6-EE4A-82AC-17F9660724EF}"/>
              </a:ext>
            </a:extLst>
          </p:cNvPr>
          <p:cNvSpPr txBox="1"/>
          <p:nvPr/>
        </p:nvSpPr>
        <p:spPr>
          <a:xfrm>
            <a:off x="0" y="9869"/>
            <a:ext cx="5615336" cy="86177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75000">
                <a:schemeClr val="accent1">
                  <a:lumMod val="30000"/>
                  <a:lumOff val="70000"/>
                </a:schemeClr>
              </a:gs>
            </a:gsLst>
            <a:lin ang="2700000" scaled="1"/>
            <a:tileRect/>
          </a:gradFill>
          <a:ln>
            <a:noFill/>
          </a:ln>
          <a:effectLst/>
          <a:scene3d>
            <a:camera prst="orthographicFront"/>
            <a:lightRig rig="threePt" dir="t"/>
          </a:scene3d>
          <a:sp3d extrusionH="76200">
            <a:bevelB w="114300" prst="hardEdge"/>
            <a:extrusionClr>
              <a:schemeClr val="accent1">
                <a:lumMod val="40000"/>
                <a:lumOff val="60000"/>
              </a:schemeClr>
            </a:extrusionClr>
          </a:sp3d>
        </p:spPr>
        <p:txBody>
          <a:bodyPr wrap="square" lIns="640080" tIns="640080" rIns="731520" bIns="91440">
            <a:spAutoFit/>
            <a:flatTx/>
          </a:bodyPr>
          <a:lstStyle/>
          <a:p>
            <a:pPr lvl="0" defTabSz="914400" eaLnBrk="0" fontAlgn="base" hangingPunct="0">
              <a:spcBef>
                <a:spcPct val="0"/>
              </a:spcBef>
              <a:spcAft>
                <a:spcPct val="0"/>
              </a:spcAft>
            </a:pPr>
            <a:endParaRPr lang="en-US" altLang="en-US" sz="800" dirty="0"/>
          </a:p>
        </p:txBody>
      </p:sp>
      <p:sp>
        <p:nvSpPr>
          <p:cNvPr id="5" name="Text Placeholder 6">
            <a:extLst>
              <a:ext uri="{FF2B5EF4-FFF2-40B4-BE49-F238E27FC236}">
                <a16:creationId xmlns:a16="http://schemas.microsoft.com/office/drawing/2014/main" id="{201BD6EA-E6D1-4540-993F-B072C05FC12E}"/>
              </a:ext>
            </a:extLst>
          </p:cNvPr>
          <p:cNvSpPr txBox="1">
            <a:spLocks/>
          </p:cNvSpPr>
          <p:nvPr/>
        </p:nvSpPr>
        <p:spPr>
          <a:xfrm>
            <a:off x="5524500" y="0"/>
            <a:ext cx="1316037" cy="9144000"/>
          </a:xfrm>
          <a:prstGeom prst="rect">
            <a:avLst/>
          </a:prstGeom>
          <a:gradFill flip="none" rotWithShape="1">
            <a:gsLst>
              <a:gs pos="100000">
                <a:schemeClr val="accent1">
                  <a:lumMod val="20000"/>
                  <a:lumOff val="80000"/>
                </a:schemeClr>
              </a:gs>
              <a:gs pos="13000">
                <a:srgbClr val="305A8C"/>
              </a:gs>
              <a:gs pos="51000">
                <a:schemeClr val="accent1">
                  <a:lumMod val="60000"/>
                  <a:lumOff val="40000"/>
                </a:schemeClr>
              </a:gs>
              <a:gs pos="74000">
                <a:schemeClr val="accent1">
                  <a:lumMod val="40000"/>
                  <a:lumOff val="60000"/>
                </a:schemeClr>
              </a:gs>
            </a:gsLst>
            <a:path path="shape">
              <a:fillToRect l="50000" t="50000" r="50000" b="50000"/>
            </a:path>
            <a:tileRect/>
          </a:gradFill>
          <a:ln w="12700" cap="flat" cmpd="sng" algn="ctr">
            <a:noFill/>
            <a:prstDash val="solid"/>
            <a:miter lim="800000"/>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defRPr/>
            </a:pPr>
            <a:r>
              <a:rPr lang="en-US" sz="1600" b="1" i="1" dirty="0">
                <a:latin typeface="Arial" panose="020B0604020202020204" pitchFamily="34" charset="0"/>
                <a:cs typeface="Arial" panose="020B0604020202020204" pitchFamily="34" charset="0"/>
              </a:rPr>
              <a:t>“Each ‘kiss’’ draws us into His stillness, beauty and glorious Presence, and arms us for battle.”</a:t>
            </a:r>
            <a:endParaRPr lang="en-US" b="1"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3926B04-EAD1-1D45-B43A-5BC684F9169A}"/>
              </a:ext>
            </a:extLst>
          </p:cNvPr>
          <p:cNvPicPr>
            <a:picLocks noChangeAspect="1"/>
          </p:cNvPicPr>
          <p:nvPr/>
        </p:nvPicPr>
        <p:blipFill rotWithShape="1">
          <a:blip r:embed="rId2"/>
          <a:srcRect/>
          <a:stretch>
            <a:fillRect/>
          </a:stretch>
        </p:blipFill>
        <p:spPr>
          <a:xfrm>
            <a:off x="5698679" y="185163"/>
            <a:ext cx="957608" cy="1272647"/>
          </a:xfrm>
          <a:prstGeom prst="rect">
            <a:avLst/>
          </a:prstGeom>
          <a:effectLst>
            <a:glow rad="228600">
              <a:schemeClr val="accent1">
                <a:lumMod val="75000"/>
                <a:alpha val="40000"/>
              </a:schemeClr>
            </a:glow>
            <a:outerShdw blurRad="50800" dist="38100" dir="18900000" algn="bl" rotWithShape="0">
              <a:prstClr val="black">
                <a:alpha val="40000"/>
              </a:prstClr>
            </a:outerShdw>
          </a:effectLst>
          <a:scene3d>
            <a:camera prst="orthographicFront"/>
            <a:lightRig rig="threePt" dir="t"/>
          </a:scene3d>
          <a:sp3d>
            <a:bevelT prst="relaxedInset"/>
          </a:sp3d>
        </p:spPr>
      </p:pic>
      <p:sp>
        <p:nvSpPr>
          <p:cNvPr id="10" name="Rectangle 9">
            <a:extLst>
              <a:ext uri="{FF2B5EF4-FFF2-40B4-BE49-F238E27FC236}">
                <a16:creationId xmlns:a16="http://schemas.microsoft.com/office/drawing/2014/main" id="{BE944202-AF81-9748-8895-1D353F315CC8}"/>
              </a:ext>
            </a:extLst>
          </p:cNvPr>
          <p:cNvSpPr/>
          <p:nvPr/>
        </p:nvSpPr>
        <p:spPr>
          <a:xfrm>
            <a:off x="-400050" y="8569229"/>
            <a:ext cx="6324600" cy="276225"/>
          </a:xfrm>
          <a:prstGeom prst="rect">
            <a:avLst/>
          </a:prstGeom>
        </p:spPr>
        <p:txBody>
          <a:bodyPr>
            <a:spAutoFit/>
          </a:bodyPr>
          <a:lstStyle/>
          <a:p>
            <a:pPr algn="ctr">
              <a:defRPr/>
            </a:pPr>
            <a:r>
              <a:rPr lang="en-US" sz="600" dirty="0">
                <a:solidFill>
                  <a:schemeClr val="bg1">
                    <a:lumMod val="65000"/>
                  </a:schemeClr>
                </a:solidFill>
              </a:rPr>
              <a:t>©2019 The Warrior Class ©2019 Frontline  This training journal is only for The Warrior Class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14" name="Rectangle 5">
            <a:extLst>
              <a:ext uri="{FF2B5EF4-FFF2-40B4-BE49-F238E27FC236}">
                <a16:creationId xmlns:a16="http://schemas.microsoft.com/office/drawing/2014/main" id="{1630DDCC-B069-444A-A136-79BE76D741B7}"/>
              </a:ext>
            </a:extLst>
          </p:cNvPr>
          <p:cNvSpPr>
            <a:spLocks noChangeArrowheads="1"/>
          </p:cNvSpPr>
          <p:nvPr/>
        </p:nvSpPr>
        <p:spPr bwMode="auto">
          <a:xfrm>
            <a:off x="206003" y="1180493"/>
            <a:ext cx="249091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sz="1200" dirty="0">
                <a:latin typeface="+mn-lt"/>
              </a:rPr>
              <a:t>It was Good Friday. It was also my birthday.  I was alone. My husband, in one of his silent, non-speaking moods had elected to spend the day out.  I was not going to be upset. It was a beautiful day. I went, as I usually did on Good Friday, to the street witness at the cross in our small local town, taking a picnic with me to visit the beach afterwards.</a:t>
            </a:r>
            <a:endParaRPr lang="en-US" sz="1200" dirty="0">
              <a:latin typeface="+mn-lt"/>
            </a:endParaRPr>
          </a:p>
          <a:p>
            <a:r>
              <a:rPr lang="en-GB" sz="1200" dirty="0">
                <a:latin typeface="+mn-lt"/>
              </a:rPr>
              <a:t> </a:t>
            </a:r>
            <a:endParaRPr lang="en-US" sz="1200" dirty="0">
              <a:latin typeface="+mn-lt"/>
            </a:endParaRPr>
          </a:p>
          <a:p>
            <a:r>
              <a:rPr lang="en-GB" sz="1200" dirty="0">
                <a:latin typeface="+mn-lt"/>
              </a:rPr>
              <a:t>Arriving at the beach the tide was in; I found a very warm, secluded corner, took out my picnic and book,  prepared to enjoy being by myself, knowing that I had already asked God to give me something special for my birthday. I was expectant! He had never failed me!  I savoured the warm sunshine, the gentle lapping of waves, and the general holiday feeling. Sometime later I saw a small, bright light, like a star, winking in a pool left by the retreating tide. Then I saw another, and another, until I had a small galaxy! I was drawn into them and God kissed me with His Presence. My birthday treat!</a:t>
            </a:r>
            <a:endParaRPr lang="en-US" sz="1200" dirty="0">
              <a:latin typeface="+mn-lt"/>
            </a:endParaRPr>
          </a:p>
        </p:txBody>
      </p:sp>
      <p:sp>
        <p:nvSpPr>
          <p:cNvPr id="18" name="Rectangle 5">
            <a:extLst>
              <a:ext uri="{FF2B5EF4-FFF2-40B4-BE49-F238E27FC236}">
                <a16:creationId xmlns:a16="http://schemas.microsoft.com/office/drawing/2014/main" id="{70B5C914-5956-174E-9CC0-31FFD42C7A60}"/>
              </a:ext>
            </a:extLst>
          </p:cNvPr>
          <p:cNvSpPr>
            <a:spLocks noChangeArrowheads="1"/>
          </p:cNvSpPr>
          <p:nvPr/>
        </p:nvSpPr>
        <p:spPr bwMode="auto">
          <a:xfrm>
            <a:off x="2924980" y="1144655"/>
            <a:ext cx="2490916" cy="738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sz="1200" dirty="0">
                <a:latin typeface="+mn-lt"/>
              </a:rPr>
              <a:t>I have received many kisses from God, especially in really hard, difficult circumstances. I have had:</a:t>
            </a:r>
            <a:endParaRPr lang="en-US" sz="1200" dirty="0">
              <a:latin typeface="+mn-lt"/>
            </a:endParaRPr>
          </a:p>
          <a:p>
            <a:pPr lvl="0"/>
            <a:endParaRPr lang="en-GB" sz="1200" dirty="0">
              <a:latin typeface="+mn-lt"/>
            </a:endParaRPr>
          </a:p>
          <a:p>
            <a:pPr marL="171450" lvl="0" indent="-171450">
              <a:buFont typeface="Courier New" panose="02070309020205020404" pitchFamily="49" charset="0"/>
              <a:buChar char="o"/>
            </a:pPr>
            <a:r>
              <a:rPr lang="en-GB" sz="1200" dirty="0">
                <a:latin typeface="+mn-lt"/>
              </a:rPr>
              <a:t>Thousands of ice crystals one Christmas Day when I was desperate and crying</a:t>
            </a:r>
          </a:p>
          <a:p>
            <a:pPr marL="171450" lvl="0" indent="-171450">
              <a:buFont typeface="Courier New" panose="02070309020205020404" pitchFamily="49" charset="0"/>
              <a:buChar char="o"/>
            </a:pPr>
            <a:endParaRPr lang="en-US" sz="1200" dirty="0">
              <a:latin typeface="+mn-lt"/>
            </a:endParaRPr>
          </a:p>
          <a:p>
            <a:pPr marL="171450" lvl="0" indent="-171450">
              <a:buFont typeface="Courier New" panose="02070309020205020404" pitchFamily="49" charset="0"/>
              <a:buChar char="o"/>
            </a:pPr>
            <a:r>
              <a:rPr lang="en-GB" sz="1200" dirty="0">
                <a:latin typeface="+mn-lt"/>
              </a:rPr>
              <a:t>Golden flowers on a heap of rubble</a:t>
            </a:r>
          </a:p>
          <a:p>
            <a:pPr marL="171450" lvl="0" indent="-171450">
              <a:buFont typeface="Courier New" panose="02070309020205020404" pitchFamily="49" charset="0"/>
              <a:buChar char="o"/>
            </a:pPr>
            <a:endParaRPr lang="en-US" sz="1200" dirty="0">
              <a:latin typeface="+mn-lt"/>
            </a:endParaRPr>
          </a:p>
          <a:p>
            <a:pPr marL="171450" lvl="0" indent="-171450">
              <a:buFont typeface="Courier New" panose="02070309020205020404" pitchFamily="49" charset="0"/>
              <a:buChar char="o"/>
            </a:pPr>
            <a:r>
              <a:rPr lang="en-GB" sz="1200" dirty="0">
                <a:latin typeface="+mn-lt"/>
              </a:rPr>
              <a:t>The shivery feeling of His physical touch when I am up in the early hours of the morning with Him</a:t>
            </a:r>
          </a:p>
          <a:p>
            <a:pPr marL="171450" lvl="0" indent="-171450">
              <a:buFont typeface="Courier New" panose="02070309020205020404" pitchFamily="49" charset="0"/>
              <a:buChar char="o"/>
            </a:pPr>
            <a:endParaRPr lang="en-US" sz="1200" dirty="0">
              <a:latin typeface="+mn-lt"/>
            </a:endParaRPr>
          </a:p>
          <a:p>
            <a:pPr marL="171450" lvl="0" indent="-171450">
              <a:buFont typeface="Courier New" panose="02070309020205020404" pitchFamily="49" charset="0"/>
              <a:buChar char="o"/>
            </a:pPr>
            <a:r>
              <a:rPr lang="en-GB" sz="1200" dirty="0">
                <a:latin typeface="+mn-lt"/>
              </a:rPr>
              <a:t>The liquid, musical song of a blackbird as it stands on the highest part of a tree </a:t>
            </a:r>
          </a:p>
          <a:p>
            <a:pPr marL="171450" lvl="0" indent="-171450">
              <a:buFont typeface="Courier New" panose="02070309020205020404" pitchFamily="49" charset="0"/>
              <a:buChar char="o"/>
            </a:pPr>
            <a:endParaRPr lang="en-US" sz="1200" dirty="0">
              <a:latin typeface="+mn-lt"/>
            </a:endParaRPr>
          </a:p>
          <a:p>
            <a:pPr marL="171450" lvl="0" indent="-171450">
              <a:buFont typeface="Courier New" panose="02070309020205020404" pitchFamily="49" charset="0"/>
              <a:buChar char="o"/>
            </a:pPr>
            <a:r>
              <a:rPr lang="en-GB" sz="1200" dirty="0">
                <a:latin typeface="+mn-lt"/>
              </a:rPr>
              <a:t>Deep peace amongst chaotic circumstances</a:t>
            </a:r>
          </a:p>
          <a:p>
            <a:pPr marL="171450" lvl="0" indent="-171450">
              <a:buFont typeface="Courier New" panose="02070309020205020404" pitchFamily="49" charset="0"/>
              <a:buChar char="o"/>
            </a:pPr>
            <a:endParaRPr lang="en-US" sz="1200" dirty="0">
              <a:latin typeface="+mn-lt"/>
            </a:endParaRPr>
          </a:p>
          <a:p>
            <a:pPr marL="171450" lvl="0" indent="-171450">
              <a:buFont typeface="Courier New" panose="02070309020205020404" pitchFamily="49" charset="0"/>
              <a:buChar char="o"/>
            </a:pPr>
            <a:r>
              <a:rPr lang="en-GB" sz="1200" dirty="0">
                <a:latin typeface="+mn-lt"/>
              </a:rPr>
              <a:t>Scriptures that leap off the page - the sound of His Voice</a:t>
            </a:r>
          </a:p>
          <a:p>
            <a:pPr marL="171450" lvl="0" indent="-171450">
              <a:buFont typeface="Courier New" panose="02070309020205020404" pitchFamily="49" charset="0"/>
              <a:buChar char="o"/>
            </a:pPr>
            <a:endParaRPr lang="en-US" sz="1200" dirty="0">
              <a:latin typeface="+mn-lt"/>
            </a:endParaRPr>
          </a:p>
          <a:p>
            <a:pPr marL="171450" lvl="0" indent="-171450">
              <a:buFont typeface="Courier New" panose="02070309020205020404" pitchFamily="49" charset="0"/>
              <a:buChar char="o"/>
            </a:pPr>
            <a:r>
              <a:rPr lang="en-GB" sz="1200" dirty="0">
                <a:latin typeface="+mn-lt"/>
              </a:rPr>
              <a:t>Provision before I even knew I needed something</a:t>
            </a:r>
            <a:endParaRPr lang="en-US" sz="1200" dirty="0">
              <a:latin typeface="+mn-lt"/>
            </a:endParaRPr>
          </a:p>
          <a:p>
            <a:r>
              <a:rPr lang="en-GB" sz="1200" dirty="0">
                <a:latin typeface="+mn-lt"/>
              </a:rPr>
              <a:t> </a:t>
            </a:r>
            <a:endParaRPr lang="en-US" sz="1200" dirty="0">
              <a:latin typeface="+mn-lt"/>
            </a:endParaRPr>
          </a:p>
          <a:p>
            <a:r>
              <a:rPr lang="en-GB" sz="1200" dirty="0">
                <a:latin typeface="+mn-lt"/>
              </a:rPr>
              <a:t>Papa’s kisses are many and varied. From being kissed on the lips during worship (thanks Connie!), to discovering ‘heart images’. Each ‘kiss’ draws us into His stillness, beauty and glorious Presence, and arms us for battle. When we focus on Him and His love for us, nothing else matters, and we know ourselves Beloved.</a:t>
            </a:r>
            <a:endParaRPr lang="en-US" sz="1200" dirty="0">
              <a:latin typeface="+mn-lt"/>
            </a:endParaRPr>
          </a:p>
          <a:p>
            <a:r>
              <a:rPr lang="en-GB" dirty="0"/>
              <a:t> </a:t>
            </a:r>
            <a:endParaRPr lang="en-US" dirty="0"/>
          </a:p>
        </p:txBody>
      </p:sp>
      <p:sp>
        <p:nvSpPr>
          <p:cNvPr id="16" name="TextBox 15">
            <a:extLst>
              <a:ext uri="{FF2B5EF4-FFF2-40B4-BE49-F238E27FC236}">
                <a16:creationId xmlns:a16="http://schemas.microsoft.com/office/drawing/2014/main" id="{C8DF5166-EF30-5A4D-B6EC-478227F53C99}"/>
              </a:ext>
            </a:extLst>
          </p:cNvPr>
          <p:cNvSpPr txBox="1"/>
          <p:nvPr/>
        </p:nvSpPr>
        <p:spPr>
          <a:xfrm>
            <a:off x="428695" y="97586"/>
            <a:ext cx="4867744" cy="923330"/>
          </a:xfrm>
          <a:prstGeom prst="rect">
            <a:avLst/>
          </a:prstGeom>
          <a:noFill/>
        </p:spPr>
        <p:txBody>
          <a:bodyPr wrap="none" rtlCol="0">
            <a:spAutoFit/>
          </a:bodyPr>
          <a:lstStyle/>
          <a:p>
            <a:pPr lvl="0" algn="ctr" defTabSz="914400" eaLnBrk="0" fontAlgn="base" hangingPunct="0">
              <a:spcBef>
                <a:spcPct val="0"/>
              </a:spcBef>
              <a:spcAft>
                <a:spcPct val="0"/>
              </a:spcAft>
            </a:pPr>
            <a:r>
              <a:rPr lang="en-US" altLang="en-US" b="1" dirty="0">
                <a:latin typeface="Calibri" panose="020F0502020204030204" pitchFamily="34" charset="0"/>
                <a:ea typeface="Calibri" panose="020F0502020204030204" pitchFamily="34" charset="0"/>
                <a:cs typeface="Times New Roman" panose="02020603050405020304" pitchFamily="18" charset="0"/>
              </a:rPr>
              <a:t>The Weapon of our Warfare: The Kiss of Intimacy</a:t>
            </a:r>
            <a:endParaRPr lang="en-US" altLang="en-US" sz="800" dirty="0"/>
          </a:p>
          <a:p>
            <a:pPr lvl="0" algn="ctr" defTabSz="914400" eaLnBrk="0" fontAlgn="base" hangingPunct="0">
              <a:spcBef>
                <a:spcPct val="0"/>
              </a:spcBef>
              <a:spcAft>
                <a:spcPct val="0"/>
              </a:spcAft>
            </a:pPr>
            <a:r>
              <a:rPr lang="en-US" altLang="en-US" b="1" dirty="0">
                <a:latin typeface="Calibri" panose="020F0502020204030204" pitchFamily="34" charset="0"/>
                <a:ea typeface="Calibri" panose="020F0502020204030204" pitchFamily="34" charset="0"/>
                <a:cs typeface="Times New Roman" panose="02020603050405020304" pitchFamily="18" charset="0"/>
              </a:rPr>
              <a:t>Angela Taylor</a:t>
            </a:r>
            <a:endParaRPr lang="en-US" altLang="en-US" sz="800" dirty="0"/>
          </a:p>
          <a:p>
            <a:pPr algn="ctr"/>
            <a:endParaRPr lang="en-US" dirty="0"/>
          </a:p>
        </p:txBody>
      </p:sp>
      <p:cxnSp>
        <p:nvCxnSpPr>
          <p:cNvPr id="19" name="Straight Connector 18">
            <a:extLst>
              <a:ext uri="{FF2B5EF4-FFF2-40B4-BE49-F238E27FC236}">
                <a16:creationId xmlns:a16="http://schemas.microsoft.com/office/drawing/2014/main" id="{0E0CEA8B-29F7-8F44-8EBB-95FE59E33540}"/>
              </a:ext>
            </a:extLst>
          </p:cNvPr>
          <p:cNvCxnSpPr>
            <a:cxnSpLocks/>
          </p:cNvCxnSpPr>
          <p:nvPr/>
        </p:nvCxnSpPr>
        <p:spPr>
          <a:xfrm>
            <a:off x="2784008" y="1180493"/>
            <a:ext cx="9208" cy="722915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F93D05D-78CE-4B4D-9C8B-C5CEFA8DB5CA}"/>
              </a:ext>
            </a:extLst>
          </p:cNvPr>
          <p:cNvPicPr>
            <a:picLocks noChangeAspect="1"/>
          </p:cNvPicPr>
          <p:nvPr/>
        </p:nvPicPr>
        <p:blipFill>
          <a:blip r:embed="rId3"/>
          <a:stretch>
            <a:fillRect/>
          </a:stretch>
        </p:blipFill>
        <p:spPr>
          <a:xfrm>
            <a:off x="307142" y="6568240"/>
            <a:ext cx="2269924" cy="1702443"/>
          </a:xfrm>
          <a:prstGeom prst="rect">
            <a:avLst/>
          </a:prstGeom>
        </p:spPr>
      </p:pic>
    </p:spTree>
    <p:extLst>
      <p:ext uri="{BB962C8B-B14F-4D97-AF65-F5344CB8AC3E}">
        <p14:creationId xmlns:p14="http://schemas.microsoft.com/office/powerpoint/2010/main" val="419771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EBBC73-8969-A040-8DF0-C8FD42B11650}"/>
              </a:ext>
            </a:extLst>
          </p:cNvPr>
          <p:cNvSpPr/>
          <p:nvPr/>
        </p:nvSpPr>
        <p:spPr>
          <a:xfrm>
            <a:off x="0" y="13187"/>
            <a:ext cx="6858000" cy="1367025"/>
          </a:xfrm>
          <a:prstGeom prst="rect">
            <a:avLst/>
          </a:prstGeom>
          <a:gradFill>
            <a:gsLst>
              <a:gs pos="38000">
                <a:schemeClr val="tx1"/>
              </a:gs>
              <a:gs pos="53000">
                <a:schemeClr val="bg1">
                  <a:lumMod val="50000"/>
                </a:schemeClr>
              </a:gs>
              <a:gs pos="8000">
                <a:srgbClr val="FFF0AA"/>
              </a:gs>
              <a:gs pos="95000">
                <a:schemeClr val="accent1">
                  <a:lumMod val="75000"/>
                </a:schemeClr>
              </a:gs>
              <a:gs pos="45000">
                <a:srgbClr val="C06F38"/>
              </a:gs>
            </a:gsLst>
            <a:path path="circle">
              <a:fillToRect l="50000" t="50000" r="50000" b="50000"/>
            </a:path>
          </a:gra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4">
            <a:extLst>
              <a:ext uri="{FF2B5EF4-FFF2-40B4-BE49-F238E27FC236}">
                <a16:creationId xmlns:a16="http://schemas.microsoft.com/office/drawing/2014/main" id="{5440D28A-D257-DC4F-BD11-D8618012B5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457200"/>
            <a:ext cx="2286000" cy="119538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152C09CE-93B9-134C-8B43-5BA359608CEF}"/>
              </a:ext>
            </a:extLst>
          </p:cNvPr>
          <p:cNvSpPr/>
          <p:nvPr/>
        </p:nvSpPr>
        <p:spPr>
          <a:xfrm>
            <a:off x="304800" y="8553450"/>
            <a:ext cx="6324600" cy="276225"/>
          </a:xfrm>
          <a:prstGeom prst="rect">
            <a:avLst/>
          </a:prstGeom>
        </p:spPr>
        <p:txBody>
          <a:bodyPr>
            <a:spAutoFit/>
          </a:bodyPr>
          <a:lstStyle/>
          <a:p>
            <a:pPr algn="ctr">
              <a:defRPr/>
            </a:pPr>
            <a:r>
              <a:rPr lang="en-US" sz="600" dirty="0">
                <a:solidFill>
                  <a:schemeClr val="bg1">
                    <a:lumMod val="65000"/>
                  </a:schemeClr>
                </a:solidFill>
              </a:rPr>
              <a:t>©2019 The Warrior Class ©2019 Frontline  This training journal is only for The Warrior Class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8" name="TextBox 7">
            <a:extLst>
              <a:ext uri="{FF2B5EF4-FFF2-40B4-BE49-F238E27FC236}">
                <a16:creationId xmlns:a16="http://schemas.microsoft.com/office/drawing/2014/main" id="{BC7337A7-7C43-8949-9280-4A648BA4FB9B}"/>
              </a:ext>
            </a:extLst>
          </p:cNvPr>
          <p:cNvSpPr txBox="1"/>
          <p:nvPr/>
        </p:nvSpPr>
        <p:spPr>
          <a:xfrm>
            <a:off x="857250" y="2098114"/>
            <a:ext cx="5143500" cy="830997"/>
          </a:xfrm>
          <a:prstGeom prst="rect">
            <a:avLst/>
          </a:prstGeom>
          <a:noFill/>
        </p:spPr>
        <p:txBody>
          <a:bodyPr wrap="square" rtlCol="0">
            <a:spAutoFit/>
          </a:bodyPr>
          <a:lstStyle/>
          <a:p>
            <a:pPr algn="ctr"/>
            <a:r>
              <a:rPr lang="en-US" sz="1200" b="1" dirty="0">
                <a:latin typeface="Arial Narrow" panose="020B0604020202020204" pitchFamily="34" charset="0"/>
                <a:ea typeface="Calibri" panose="020F0502020204030204" pitchFamily="34" charset="0"/>
                <a:cs typeface="Arial Narrow" panose="020B0604020202020204" pitchFamily="34" charset="0"/>
              </a:rPr>
              <a:t>Look for these questions on Facebook. They come from our Frontline articles and are here to generate more conversation with our TWC Tribe. As you read Frontline, look at these questions and get ready to answer them over the next few weeks! </a:t>
            </a:r>
          </a:p>
          <a:p>
            <a:pPr algn="ctr"/>
            <a:endParaRPr lang="en-US" sz="1200" b="1" dirty="0"/>
          </a:p>
        </p:txBody>
      </p:sp>
      <p:sp>
        <p:nvSpPr>
          <p:cNvPr id="10" name="Rounded Rectangular Callout 9">
            <a:extLst>
              <a:ext uri="{FF2B5EF4-FFF2-40B4-BE49-F238E27FC236}">
                <a16:creationId xmlns:a16="http://schemas.microsoft.com/office/drawing/2014/main" id="{AC8E4E38-511A-F84F-B95A-E26BB66782C7}"/>
              </a:ext>
            </a:extLst>
          </p:cNvPr>
          <p:cNvSpPr/>
          <p:nvPr/>
        </p:nvSpPr>
        <p:spPr>
          <a:xfrm>
            <a:off x="573271" y="2821291"/>
            <a:ext cx="2098623" cy="1139252"/>
          </a:xfrm>
          <a:prstGeom prst="wedgeRoundRectCallout">
            <a:avLst/>
          </a:prstGeom>
          <a:solidFill>
            <a:srgbClr val="3C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What did God show you during Worship Ebb?</a:t>
            </a:r>
          </a:p>
        </p:txBody>
      </p:sp>
      <p:sp>
        <p:nvSpPr>
          <p:cNvPr id="11" name="Rounded Rectangular Callout 10">
            <a:extLst>
              <a:ext uri="{FF2B5EF4-FFF2-40B4-BE49-F238E27FC236}">
                <a16:creationId xmlns:a16="http://schemas.microsoft.com/office/drawing/2014/main" id="{A5463115-B053-4B4F-B02D-857C79B5C791}"/>
              </a:ext>
            </a:extLst>
          </p:cNvPr>
          <p:cNvSpPr/>
          <p:nvPr/>
        </p:nvSpPr>
        <p:spPr>
          <a:xfrm flipH="1">
            <a:off x="3928047" y="2929111"/>
            <a:ext cx="2098623" cy="1139252"/>
          </a:xfrm>
          <a:prstGeom prst="wedgeRoundRectCallout">
            <a:avLst/>
          </a:prstGeom>
          <a:solidFill>
            <a:srgbClr val="8386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How do you find ways to refresh yourself in your self-paced training    modules?</a:t>
            </a:r>
          </a:p>
        </p:txBody>
      </p:sp>
      <p:pic>
        <p:nvPicPr>
          <p:cNvPr id="15" name="Picture 14">
            <a:extLst>
              <a:ext uri="{FF2B5EF4-FFF2-40B4-BE49-F238E27FC236}">
                <a16:creationId xmlns:a16="http://schemas.microsoft.com/office/drawing/2014/main" id="{26954A05-F144-E94C-9BDC-415B25D40DF6}"/>
              </a:ext>
            </a:extLst>
          </p:cNvPr>
          <p:cNvPicPr>
            <a:picLocks noChangeAspect="1"/>
          </p:cNvPicPr>
          <p:nvPr/>
        </p:nvPicPr>
        <p:blipFill>
          <a:blip r:embed="rId3"/>
          <a:stretch>
            <a:fillRect/>
          </a:stretch>
        </p:blipFill>
        <p:spPr>
          <a:xfrm>
            <a:off x="1917700" y="5865299"/>
            <a:ext cx="3098800" cy="2628900"/>
          </a:xfrm>
          <a:prstGeom prst="rect">
            <a:avLst/>
          </a:prstGeom>
        </p:spPr>
      </p:pic>
      <p:sp>
        <p:nvSpPr>
          <p:cNvPr id="14" name="Rounded Rectangular Callout 13">
            <a:extLst>
              <a:ext uri="{FF2B5EF4-FFF2-40B4-BE49-F238E27FC236}">
                <a16:creationId xmlns:a16="http://schemas.microsoft.com/office/drawing/2014/main" id="{750BD9D5-98C1-8043-AEAB-609B9D0E41F4}"/>
              </a:ext>
            </a:extLst>
          </p:cNvPr>
          <p:cNvSpPr/>
          <p:nvPr/>
        </p:nvSpPr>
        <p:spPr>
          <a:xfrm>
            <a:off x="868388" y="4613832"/>
            <a:ext cx="2098623" cy="1139252"/>
          </a:xfrm>
          <a:prstGeom prst="wedgeRoundRectCallout">
            <a:avLst/>
          </a:prstGeom>
          <a:solidFill>
            <a:srgbClr val="CD00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If you want to find a buddy group in TWC, post here. (on FB)</a:t>
            </a:r>
          </a:p>
        </p:txBody>
      </p:sp>
      <p:sp>
        <p:nvSpPr>
          <p:cNvPr id="12" name="Rounded Rectangular Callout 11">
            <a:extLst>
              <a:ext uri="{FF2B5EF4-FFF2-40B4-BE49-F238E27FC236}">
                <a16:creationId xmlns:a16="http://schemas.microsoft.com/office/drawing/2014/main" id="{EB60929D-4304-AC43-B78A-9ACBE7B0B87E}"/>
              </a:ext>
            </a:extLst>
          </p:cNvPr>
          <p:cNvSpPr/>
          <p:nvPr/>
        </p:nvSpPr>
        <p:spPr>
          <a:xfrm>
            <a:off x="1917700" y="3533771"/>
            <a:ext cx="2098623" cy="1139252"/>
          </a:xfrm>
          <a:prstGeom prst="wedgeRoundRectCallout">
            <a:avLst/>
          </a:prstGeom>
          <a:solidFill>
            <a:srgbClr val="D476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doors is God opening in you/for you right now?</a:t>
            </a:r>
          </a:p>
        </p:txBody>
      </p:sp>
      <p:sp>
        <p:nvSpPr>
          <p:cNvPr id="13" name="Rounded Rectangular Callout 12">
            <a:extLst>
              <a:ext uri="{FF2B5EF4-FFF2-40B4-BE49-F238E27FC236}">
                <a16:creationId xmlns:a16="http://schemas.microsoft.com/office/drawing/2014/main" id="{EB114C4D-817B-9949-BBCB-AFC767D1E28E}"/>
              </a:ext>
            </a:extLst>
          </p:cNvPr>
          <p:cNvSpPr/>
          <p:nvPr/>
        </p:nvSpPr>
        <p:spPr>
          <a:xfrm flipH="1">
            <a:off x="3531747" y="4397205"/>
            <a:ext cx="2098623" cy="1139252"/>
          </a:xfrm>
          <a:prstGeom prst="wedgeRoundRectCallout">
            <a:avLst/>
          </a:prstGeom>
          <a:solidFill>
            <a:srgbClr val="2826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What do you sense is shifting in the Church in this new season?</a:t>
            </a:r>
          </a:p>
        </p:txBody>
      </p:sp>
    </p:spTree>
    <p:extLst>
      <p:ext uri="{BB962C8B-B14F-4D97-AF65-F5344CB8AC3E}">
        <p14:creationId xmlns:p14="http://schemas.microsoft.com/office/powerpoint/2010/main" val="287857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918C84-0AAC-F34A-B811-B313D220012B}"/>
              </a:ext>
            </a:extLst>
          </p:cNvPr>
          <p:cNvSpPr/>
          <p:nvPr/>
        </p:nvSpPr>
        <p:spPr>
          <a:xfrm>
            <a:off x="0" y="-466"/>
            <a:ext cx="6858000" cy="914400"/>
          </a:xfrm>
          <a:prstGeom prst="rect">
            <a:avLst/>
          </a:prstGeom>
          <a:gradFill flip="none" rotWithShape="1">
            <a:gsLst>
              <a:gs pos="0">
                <a:schemeClr val="bg1">
                  <a:lumMod val="85000"/>
                </a:schemeClr>
              </a:gs>
              <a:gs pos="63000">
                <a:schemeClr val="bg1">
                  <a:lumMod val="75000"/>
                </a:schemeClr>
              </a:gs>
              <a:gs pos="81000">
                <a:schemeClr val="tx1"/>
              </a:gs>
              <a:gs pos="100000">
                <a:schemeClr val="accent1">
                  <a:lumMod val="75000"/>
                </a:schemeClr>
              </a:gs>
            </a:gsLst>
            <a:path path="rect">
              <a:fillToRect l="50000" t="50000" r="50000" b="50000"/>
            </a:path>
            <a:tileRect/>
          </a:gradFill>
          <a:ln>
            <a:noFill/>
          </a:ln>
          <a:effectLst>
            <a:outerShdw blurRad="50800" dist="38100" dir="5400000" algn="t" rotWithShape="0">
              <a:prstClr val="black">
                <a:alpha val="53000"/>
              </a:prstClr>
            </a:outerShdw>
          </a:effectLst>
          <a:scene3d>
            <a:camera prst="orthographicFront"/>
            <a:lightRig rig="threePt" dir="t"/>
          </a:scene3d>
          <a:sp3d contourW="12700">
            <a:bevelT w="152400" h="50800" prst="softRound"/>
            <a:contourClr>
              <a:srgbClr val="1687B4"/>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3">
            <a:extLst>
              <a:ext uri="{FF2B5EF4-FFF2-40B4-BE49-F238E27FC236}">
                <a16:creationId xmlns:a16="http://schemas.microsoft.com/office/drawing/2014/main" id="{BB00CE84-23D0-484D-916A-F55EEA0E2A10}"/>
              </a:ext>
            </a:extLst>
          </p:cNvPr>
          <p:cNvSpPr txBox="1">
            <a:spLocks noChangeArrowheads="1"/>
          </p:cNvSpPr>
          <p:nvPr/>
        </p:nvSpPr>
        <p:spPr bwMode="auto">
          <a:xfrm>
            <a:off x="254000" y="1118718"/>
            <a:ext cx="3124200" cy="773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1200" dirty="0">
                <a:latin typeface="+mn-lt"/>
                <a:cs typeface="Arial Narrow" panose="020B0604020202020204" pitchFamily="34" charset="0"/>
              </a:rPr>
              <a:t> </a:t>
            </a:r>
            <a:r>
              <a:rPr lang="en-US" sz="1200" dirty="0">
                <a:latin typeface="+mn-lt"/>
              </a:rPr>
              <a:t>When we first start our adventure in TWC, we sprint into the training modules and try to be on every call available. Of course, we can’t keep that pace. Over time, we take a moment to breathe and realize the training modules are self-paced, which means we get to determine what that pace looks like. </a:t>
            </a:r>
          </a:p>
          <a:p>
            <a:pPr>
              <a:buNone/>
            </a:pPr>
            <a:r>
              <a:rPr lang="en-US" sz="1200" dirty="0">
                <a:latin typeface="+mn-lt"/>
              </a:rPr>
              <a:t> </a:t>
            </a:r>
          </a:p>
          <a:p>
            <a:pPr>
              <a:buNone/>
            </a:pPr>
            <a:r>
              <a:rPr lang="en-US" sz="1200" dirty="0">
                <a:latin typeface="+mn-lt"/>
              </a:rPr>
              <a:t>As we continue in our warrior journey, we begin to add specialty trainings and grow by leaps and bounds. It all challenges us. We learn how to include training ebbs with our training flows and participate in what TWC offers. This keeps us on the cutting edge of what God is doing in us and through us. Learning to pace ourselves through the self-paced training modules in the midst of all this is a fantastic learning curve. </a:t>
            </a:r>
          </a:p>
          <a:p>
            <a:pPr>
              <a:buNone/>
            </a:pPr>
            <a:r>
              <a:rPr lang="en-US" sz="1200" dirty="0">
                <a:latin typeface="+mn-lt"/>
              </a:rPr>
              <a:t> </a:t>
            </a:r>
          </a:p>
          <a:p>
            <a:pPr>
              <a:buNone/>
            </a:pPr>
            <a:r>
              <a:rPr lang="en-US" sz="1200" dirty="0">
                <a:latin typeface="+mn-lt"/>
              </a:rPr>
              <a:t>At times life happens and we can allow our focus on the self-paced training to stall a bit. Believe me, I’ve been there! In the eight years of my time in TWC, just about every life experience you can imagine has come my way:  death of a loved one, elementary, junior high, and high school activities with my kids, extended mission trips, college moves, moves of parents, extended illnesses of loved ones, grief, several job changes for my husband, highest mountain moments and deepest valleys. </a:t>
            </a:r>
          </a:p>
          <a:p>
            <a:pPr>
              <a:buNone/>
            </a:pPr>
            <a:endParaRPr lang="en-US" sz="1200" dirty="0">
              <a:latin typeface="+mn-lt"/>
            </a:endParaRPr>
          </a:p>
          <a:p>
            <a:pPr>
              <a:buNone/>
            </a:pPr>
            <a:r>
              <a:rPr lang="en-US" sz="1200" dirty="0">
                <a:latin typeface="+mn-lt"/>
              </a:rPr>
              <a:t> </a:t>
            </a:r>
            <a:r>
              <a:rPr lang="en-US" sz="1200" dirty="0"/>
              <a:t>Just like many of our veterans, I’ve cried bucket loads of tears, pioneered several new areas, stretched, grown, felt growing pains, been wonky with upgrades and experienced amazing joy and breakthrough. I’ve faced tremendous amounts of warfare as I, my </a:t>
            </a:r>
            <a:endParaRPr lang="en-US" sz="1200" dirty="0">
              <a:latin typeface="+mn-lt"/>
            </a:endParaRPr>
          </a:p>
          <a:p>
            <a:pPr>
              <a:buNone/>
            </a:pPr>
            <a:r>
              <a:rPr lang="en-US" sz="1200" dirty="0">
                <a:latin typeface="Arial Narrow" panose="020B0604020202020204" pitchFamily="34" charset="0"/>
                <a:cs typeface="Arial Narrow" panose="020B0604020202020204" pitchFamily="34" charset="0"/>
              </a:rPr>
              <a:t> </a:t>
            </a:r>
          </a:p>
          <a:p>
            <a:pPr algn="ctr">
              <a:spcBef>
                <a:spcPct val="0"/>
              </a:spcBef>
              <a:buFontTx/>
              <a:buNone/>
            </a:pPr>
            <a:endParaRPr lang="en-US" altLang="en-US" sz="1200" dirty="0">
              <a:latin typeface="Arial Narrow" panose="020B0604020202020204" pitchFamily="34" charset="0"/>
              <a:cs typeface="Arial Narrow" panose="020B0604020202020204" pitchFamily="34" charset="0"/>
            </a:endParaRPr>
          </a:p>
        </p:txBody>
      </p:sp>
      <p:sp>
        <p:nvSpPr>
          <p:cNvPr id="4" name="TextBox 3">
            <a:extLst>
              <a:ext uri="{FF2B5EF4-FFF2-40B4-BE49-F238E27FC236}">
                <a16:creationId xmlns:a16="http://schemas.microsoft.com/office/drawing/2014/main" id="{D8ACDFFE-8B5F-624B-8CC2-C5563AB51A08}"/>
              </a:ext>
            </a:extLst>
          </p:cNvPr>
          <p:cNvSpPr txBox="1"/>
          <p:nvPr/>
        </p:nvSpPr>
        <p:spPr>
          <a:xfrm>
            <a:off x="1746250" y="81328"/>
            <a:ext cx="3441699" cy="769441"/>
          </a:xfrm>
          <a:prstGeom prst="rect">
            <a:avLst/>
          </a:prstGeom>
          <a:noFill/>
        </p:spPr>
        <p:txBody>
          <a:bodyPr wrap="square">
            <a:spAutoFit/>
          </a:bodyPr>
          <a:lstStyle/>
          <a:p>
            <a:pPr algn="ctr" eaLnBrk="1" hangingPunct="1">
              <a:defRPr/>
            </a:pPr>
            <a:r>
              <a:rPr lang="en-US" sz="2800" dirty="0">
                <a:solidFill>
                  <a:schemeClr val="accent1">
                    <a:lumMod val="60000"/>
                    <a:lumOff val="40000"/>
                  </a:schemeClr>
                </a:solidFill>
                <a:latin typeface="Georgia" pitchFamily="18" charset="0"/>
                <a:cs typeface="Arial" charset="0"/>
              </a:rPr>
              <a:t>TWC Training</a:t>
            </a:r>
            <a:r>
              <a:rPr lang="en-US" sz="2400" dirty="0">
                <a:solidFill>
                  <a:schemeClr val="bg1"/>
                </a:solidFill>
                <a:latin typeface="Georgia" pitchFamily="18" charset="0"/>
                <a:cs typeface="Arial" charset="0"/>
              </a:rPr>
              <a:t> </a:t>
            </a:r>
          </a:p>
          <a:p>
            <a:pPr eaLnBrk="1" hangingPunct="1">
              <a:defRPr/>
            </a:pPr>
            <a:endParaRPr lang="en-US" sz="1600" dirty="0">
              <a:solidFill>
                <a:schemeClr val="accent1">
                  <a:lumMod val="75000"/>
                </a:schemeClr>
              </a:solidFill>
              <a:latin typeface="Batang" pitchFamily="18" charset="-127"/>
              <a:ea typeface="Batang" pitchFamily="18" charset="-127"/>
              <a:cs typeface="Arial" charset="0"/>
            </a:endParaRPr>
          </a:p>
        </p:txBody>
      </p:sp>
      <p:sp>
        <p:nvSpPr>
          <p:cNvPr id="5" name="TextBox 4">
            <a:extLst>
              <a:ext uri="{FF2B5EF4-FFF2-40B4-BE49-F238E27FC236}">
                <a16:creationId xmlns:a16="http://schemas.microsoft.com/office/drawing/2014/main" id="{3C54E9B1-71F4-F04C-8DC9-3F6BD6D7A7BA}"/>
              </a:ext>
            </a:extLst>
          </p:cNvPr>
          <p:cNvSpPr txBox="1"/>
          <p:nvPr/>
        </p:nvSpPr>
        <p:spPr>
          <a:xfrm>
            <a:off x="987562" y="466157"/>
            <a:ext cx="4858602" cy="400110"/>
          </a:xfrm>
          <a:prstGeom prst="rect">
            <a:avLst/>
          </a:prstGeom>
          <a:noFill/>
        </p:spPr>
        <p:txBody>
          <a:bodyPr wrap="square" rtlCol="0">
            <a:spAutoFit/>
          </a:bodyPr>
          <a:lstStyle/>
          <a:p>
            <a:pPr algn="ctr"/>
            <a:r>
              <a:rPr lang="en-US" sz="2000" dirty="0">
                <a:latin typeface="Georgia" panose="02040502050405020303" pitchFamily="18" charset="0"/>
                <a:cs typeface="Aharoni" panose="02010803020104030203" pitchFamily="2" charset="-79"/>
              </a:rPr>
              <a:t>Pacing</a:t>
            </a:r>
          </a:p>
        </p:txBody>
      </p:sp>
      <p:sp>
        <p:nvSpPr>
          <p:cNvPr id="6" name="TextBox 3">
            <a:extLst>
              <a:ext uri="{FF2B5EF4-FFF2-40B4-BE49-F238E27FC236}">
                <a16:creationId xmlns:a16="http://schemas.microsoft.com/office/drawing/2014/main" id="{EB8A7DE2-833E-D64E-8146-169729518108}"/>
              </a:ext>
            </a:extLst>
          </p:cNvPr>
          <p:cNvSpPr txBox="1">
            <a:spLocks noChangeArrowheads="1"/>
          </p:cNvSpPr>
          <p:nvPr/>
        </p:nvSpPr>
        <p:spPr bwMode="auto">
          <a:xfrm>
            <a:off x="3632202" y="1093318"/>
            <a:ext cx="2959098" cy="751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1200" dirty="0"/>
              <a:t>specialty training groups and all of TWC dreamed, broke through and transitioned in many different areas. Whew! What a ride! </a:t>
            </a:r>
          </a:p>
          <a:p>
            <a:pPr>
              <a:buNone/>
            </a:pPr>
            <a:r>
              <a:rPr lang="en-US" sz="1200" dirty="0"/>
              <a:t> </a:t>
            </a:r>
          </a:p>
          <a:p>
            <a:pPr>
              <a:buNone/>
            </a:pPr>
            <a:r>
              <a:rPr lang="en-US" sz="1200" dirty="0"/>
              <a:t>But, in all that time and with all those events, God draws me back to the self-paced training modules. He’s helped me realize, to train at the highest level, I can’t lose sight of what that training holds. Level training, advanced training, specialty trainings all hold incredible insights for us. If nothing else, they open the window of connection with God’s heart. </a:t>
            </a:r>
          </a:p>
          <a:p>
            <a:pPr>
              <a:buNone/>
            </a:pPr>
            <a:r>
              <a:rPr lang="en-US" sz="1200" dirty="0"/>
              <a:t> </a:t>
            </a:r>
          </a:p>
          <a:p>
            <a:pPr>
              <a:buNone/>
            </a:pPr>
            <a:r>
              <a:rPr lang="en-US" sz="1200" dirty="0"/>
              <a:t>At times, I’ve thought a training module seemed simple on the surface: read that book several times, done that before, etc. But, as I opened my heart to what God wanted, I realized there was something in it that was needed. </a:t>
            </a:r>
          </a:p>
          <a:p>
            <a:pPr>
              <a:buNone/>
            </a:pPr>
            <a:r>
              <a:rPr lang="en-US" sz="1200" dirty="0"/>
              <a:t> </a:t>
            </a:r>
          </a:p>
          <a:p>
            <a:pPr>
              <a:buNone/>
            </a:pPr>
            <a:r>
              <a:rPr lang="en-US" sz="1200" dirty="0"/>
              <a:t>I’ve had times when my training was actually revisiting a training I had already done. </a:t>
            </a:r>
          </a:p>
          <a:p>
            <a:pPr>
              <a:buNone/>
            </a:pPr>
            <a:endParaRPr lang="en-US" sz="1200" dirty="0"/>
          </a:p>
          <a:p>
            <a:pPr>
              <a:buNone/>
            </a:pPr>
            <a:r>
              <a:rPr lang="en-US" sz="1200" b="1" i="1" dirty="0"/>
              <a:t>What have I learned since then? How has my life changed and what perspectives do I have now? </a:t>
            </a:r>
          </a:p>
          <a:p>
            <a:pPr>
              <a:buNone/>
            </a:pPr>
            <a:endParaRPr lang="en-US" sz="1200" dirty="0"/>
          </a:p>
          <a:p>
            <a:pPr>
              <a:buNone/>
            </a:pPr>
            <a:r>
              <a:rPr lang="en-US" sz="1200" dirty="0"/>
              <a:t>Then, God would also show me something new. Other times, God helped me realize I needed to reset my schedule and block off some time for that training. No matter what, I have found the ability to refocus on my self-paced training brings a new place of growth, expansion and joy for the journey as I deepen in my relationship with God.   </a:t>
            </a:r>
          </a:p>
          <a:p>
            <a:pPr>
              <a:buNone/>
            </a:pPr>
            <a:endParaRPr lang="en-US" sz="1200" dirty="0">
              <a:latin typeface="Arial Narrow" panose="020B0604020202020204" pitchFamily="34" charset="0"/>
              <a:cs typeface="Arial Narrow" panose="020B0604020202020204" pitchFamily="34" charset="0"/>
            </a:endParaRPr>
          </a:p>
          <a:p>
            <a:pPr algn="ctr">
              <a:spcBef>
                <a:spcPct val="0"/>
              </a:spcBef>
              <a:buFontTx/>
              <a:buNone/>
            </a:pPr>
            <a:endParaRPr lang="en-US" altLang="en-US" sz="1200" dirty="0">
              <a:latin typeface="Arial Narrow" panose="020B0604020202020204" pitchFamily="34" charset="0"/>
              <a:cs typeface="Arial Narrow" panose="020B0604020202020204" pitchFamily="34" charset="0"/>
            </a:endParaRPr>
          </a:p>
        </p:txBody>
      </p:sp>
      <p:sp>
        <p:nvSpPr>
          <p:cNvPr id="7" name="Rectangle 6">
            <a:extLst>
              <a:ext uri="{FF2B5EF4-FFF2-40B4-BE49-F238E27FC236}">
                <a16:creationId xmlns:a16="http://schemas.microsoft.com/office/drawing/2014/main" id="{BEE8BDD6-D254-244C-9A1D-00FEAE976BC9}"/>
              </a:ext>
            </a:extLst>
          </p:cNvPr>
          <p:cNvSpPr/>
          <p:nvPr/>
        </p:nvSpPr>
        <p:spPr>
          <a:xfrm>
            <a:off x="304800" y="8667750"/>
            <a:ext cx="6324600" cy="276225"/>
          </a:xfrm>
          <a:prstGeom prst="rect">
            <a:avLst/>
          </a:prstGeom>
        </p:spPr>
        <p:txBody>
          <a:bodyPr>
            <a:spAutoFit/>
          </a:bodyPr>
          <a:lstStyle/>
          <a:p>
            <a:pPr algn="ctr">
              <a:defRPr/>
            </a:pPr>
            <a:r>
              <a:rPr lang="en-US" sz="600" dirty="0">
                <a:solidFill>
                  <a:schemeClr val="bg1">
                    <a:lumMod val="65000"/>
                  </a:schemeClr>
                </a:solidFill>
              </a:rPr>
              <a:t>©2019 The Warrior Class ©2019 Frontline  This training journal is only for The Warrior Class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cxnSp>
        <p:nvCxnSpPr>
          <p:cNvPr id="9" name="Straight Connector 8">
            <a:extLst>
              <a:ext uri="{FF2B5EF4-FFF2-40B4-BE49-F238E27FC236}">
                <a16:creationId xmlns:a16="http://schemas.microsoft.com/office/drawing/2014/main" id="{C54D4CAE-D740-174C-A165-F3666C1AE163}"/>
              </a:ext>
            </a:extLst>
          </p:cNvPr>
          <p:cNvCxnSpPr>
            <a:cxnSpLocks/>
          </p:cNvCxnSpPr>
          <p:nvPr/>
        </p:nvCxnSpPr>
        <p:spPr>
          <a:xfrm>
            <a:off x="3479802" y="1106018"/>
            <a:ext cx="0" cy="74283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0645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TotalTime>
  <Words>2357</Words>
  <Application>Microsoft Macintosh PowerPoint</Application>
  <PresentationFormat>Letter Paper (8.5x11 in)</PresentationFormat>
  <Paragraphs>322</Paragraphs>
  <Slides>12</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12</vt:i4>
      </vt:variant>
    </vt:vector>
  </HeadingPairs>
  <TitlesOfParts>
    <vt:vector size="27" baseType="lpstr">
      <vt:lpstr>Batang</vt:lpstr>
      <vt:lpstr>Arial</vt:lpstr>
      <vt:lpstr>Arial Black</vt:lpstr>
      <vt:lpstr>Arial Narrow</vt:lpstr>
      <vt:lpstr>Avenir Next Condensed Demi Bold</vt:lpstr>
      <vt:lpstr>Britannic Bold</vt:lpstr>
      <vt:lpstr>Calibri</vt:lpstr>
      <vt:lpstr>Calibri Light</vt:lpstr>
      <vt:lpstr>Courier New</vt:lpstr>
      <vt:lpstr>Eras Bold ITC</vt:lpstr>
      <vt:lpstr>Garamond</vt:lpstr>
      <vt:lpstr>Georgia</vt:lpstr>
      <vt:lpstr>Mistral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Microsoft Office User</cp:lastModifiedBy>
  <cp:revision>56</cp:revision>
  <dcterms:created xsi:type="dcterms:W3CDTF">2019-06-10T18:35:27Z</dcterms:created>
  <dcterms:modified xsi:type="dcterms:W3CDTF">2019-09-10T18:23:07Z</dcterms:modified>
</cp:coreProperties>
</file>