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sldIdLst>
    <p:sldId id="256" r:id="rId3"/>
    <p:sldId id="257" r:id="rId4"/>
    <p:sldId id="273" r:id="rId5"/>
    <p:sldId id="269" r:id="rId6"/>
    <p:sldId id="260" r:id="rId7"/>
    <p:sldId id="271" r:id="rId8"/>
    <p:sldId id="261" r:id="rId9"/>
    <p:sldId id="258" r:id="rId10"/>
    <p:sldId id="266" r:id="rId11"/>
    <p:sldId id="272" r:id="rId12"/>
    <p:sldId id="263" r:id="rId1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a:srgbClr val="00147F"/>
    <a:srgbClr val="FFB966"/>
    <a:srgbClr val="2B1516"/>
    <a:srgbClr val="7F6000"/>
    <a:srgbClr val="2D130A"/>
    <a:srgbClr val="0227EB"/>
    <a:srgbClr val="80DCF2"/>
    <a:srgbClr val="FFD3CC"/>
    <a:srgbClr val="0011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32"/>
    <p:restoredTop sz="94669"/>
  </p:normalViewPr>
  <p:slideViewPr>
    <p:cSldViewPr snapToGrid="0" snapToObjects="1">
      <p:cViewPr varScale="1">
        <p:scale>
          <a:sx n="79" d="100"/>
          <a:sy n="79" d="100"/>
        </p:scale>
        <p:origin x="222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F43450-F96C-454C-88C4-12F07120CAF5}" type="datetimeFigureOut">
              <a:rPr lang="en-US" smtClean="0"/>
              <a:t>6/11/20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149567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F43450-F96C-454C-88C4-12F07120CAF5}" type="datetimeFigureOut">
              <a:rPr lang="en-US" smtClean="0"/>
              <a:t>6/11/20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76740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F43450-F96C-454C-88C4-12F07120CAF5}" type="datetimeFigureOut">
              <a:rPr lang="en-US" smtClean="0"/>
              <a:t>6/11/20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333920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EC42-7199-414C-BF7D-A8B16B19F926}"/>
              </a:ext>
            </a:extLst>
          </p:cNvPr>
          <p:cNvSpPr>
            <a:spLocks noGrp="1"/>
          </p:cNvSpPr>
          <p:nvPr>
            <p:ph type="ctrTitle"/>
          </p:nvPr>
        </p:nvSpPr>
        <p:spPr>
          <a:xfrm>
            <a:off x="857250" y="1497013"/>
            <a:ext cx="5143500" cy="318293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B4A9D4-E5D3-4A49-AF34-891141CAE684}"/>
              </a:ext>
            </a:extLst>
          </p:cNvPr>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93867B-2144-264B-B651-CC1FA5E23C86}"/>
              </a:ext>
            </a:extLst>
          </p:cNvPr>
          <p:cNvSpPr>
            <a:spLocks noGrp="1"/>
          </p:cNvSpPr>
          <p:nvPr>
            <p:ph type="dt" sz="half" idx="10"/>
          </p:nvPr>
        </p:nvSpPr>
        <p:spPr/>
        <p:txBody>
          <a:bodyPr/>
          <a:lstStyle/>
          <a:p>
            <a:fld id="{EB7F74E0-2DAA-714B-9C1E-8656D0801487}" type="datetimeFigureOut">
              <a:rPr lang="en-US" smtClean="0"/>
              <a:t>6/11/20</a:t>
            </a:fld>
            <a:endParaRPr lang="en-US"/>
          </a:p>
        </p:txBody>
      </p:sp>
      <p:sp>
        <p:nvSpPr>
          <p:cNvPr id="5" name="Footer Placeholder 4">
            <a:extLst>
              <a:ext uri="{FF2B5EF4-FFF2-40B4-BE49-F238E27FC236}">
                <a16:creationId xmlns:a16="http://schemas.microsoft.com/office/drawing/2014/main" id="{AFD84ED9-B723-854F-BBBD-5CD2D00EF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7CC5F-08A3-C545-9E64-7261AFE53FED}"/>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401459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EA41-4302-3C44-8FB3-66B606B18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0E5622-E688-7E41-90EF-626EE88AB3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46551-935E-A040-ACBB-039A95F3D41A}"/>
              </a:ext>
            </a:extLst>
          </p:cNvPr>
          <p:cNvSpPr>
            <a:spLocks noGrp="1"/>
          </p:cNvSpPr>
          <p:nvPr>
            <p:ph type="dt" sz="half" idx="10"/>
          </p:nvPr>
        </p:nvSpPr>
        <p:spPr/>
        <p:txBody>
          <a:bodyPr/>
          <a:lstStyle/>
          <a:p>
            <a:fld id="{EB7F74E0-2DAA-714B-9C1E-8656D0801487}" type="datetimeFigureOut">
              <a:rPr lang="en-US" smtClean="0"/>
              <a:t>6/11/20</a:t>
            </a:fld>
            <a:endParaRPr lang="en-US"/>
          </a:p>
        </p:txBody>
      </p:sp>
      <p:sp>
        <p:nvSpPr>
          <p:cNvPr id="5" name="Footer Placeholder 4">
            <a:extLst>
              <a:ext uri="{FF2B5EF4-FFF2-40B4-BE49-F238E27FC236}">
                <a16:creationId xmlns:a16="http://schemas.microsoft.com/office/drawing/2014/main" id="{26C687FB-D00C-8343-94E1-F153D4B05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7C7B7-6B63-6C48-8038-470ECF0FE89F}"/>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1804186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02BB-0B85-B543-839E-2369F22E7FBD}"/>
              </a:ext>
            </a:extLst>
          </p:cNvPr>
          <p:cNvSpPr>
            <a:spLocks noGrp="1"/>
          </p:cNvSpPr>
          <p:nvPr>
            <p:ph type="title"/>
          </p:nvPr>
        </p:nvSpPr>
        <p:spPr>
          <a:xfrm>
            <a:off x="468313" y="2279650"/>
            <a:ext cx="5915025" cy="38036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E67F97-223F-5C41-A755-3FA283DBDAF9}"/>
              </a:ext>
            </a:extLst>
          </p:cNvPr>
          <p:cNvSpPr>
            <a:spLocks noGrp="1"/>
          </p:cNvSpPr>
          <p:nvPr>
            <p:ph type="body" idx="1"/>
          </p:nvPr>
        </p:nvSpPr>
        <p:spPr>
          <a:xfrm>
            <a:off x="468313" y="6119813"/>
            <a:ext cx="5915025"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EA77F1-11C6-A54F-889C-814E7F95E1D9}"/>
              </a:ext>
            </a:extLst>
          </p:cNvPr>
          <p:cNvSpPr>
            <a:spLocks noGrp="1"/>
          </p:cNvSpPr>
          <p:nvPr>
            <p:ph type="dt" sz="half" idx="10"/>
          </p:nvPr>
        </p:nvSpPr>
        <p:spPr/>
        <p:txBody>
          <a:bodyPr/>
          <a:lstStyle/>
          <a:p>
            <a:fld id="{EB7F74E0-2DAA-714B-9C1E-8656D0801487}" type="datetimeFigureOut">
              <a:rPr lang="en-US" smtClean="0"/>
              <a:t>6/11/20</a:t>
            </a:fld>
            <a:endParaRPr lang="en-US"/>
          </a:p>
        </p:txBody>
      </p:sp>
      <p:sp>
        <p:nvSpPr>
          <p:cNvPr id="5" name="Footer Placeholder 4">
            <a:extLst>
              <a:ext uri="{FF2B5EF4-FFF2-40B4-BE49-F238E27FC236}">
                <a16:creationId xmlns:a16="http://schemas.microsoft.com/office/drawing/2014/main" id="{1AC91871-FB09-7C46-8C67-61B55ECFE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D2130-08C4-4348-99A9-90EA9BCA9E27}"/>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3675348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0F4B0-09B6-4F40-902F-AE53DAE5E9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55E85D-E430-D648-B516-C790FEA36521}"/>
              </a:ext>
            </a:extLst>
          </p:cNvPr>
          <p:cNvSpPr>
            <a:spLocks noGrp="1"/>
          </p:cNvSpPr>
          <p:nvPr>
            <p:ph sz="half" idx="1"/>
          </p:nvPr>
        </p:nvSpPr>
        <p:spPr>
          <a:xfrm>
            <a:off x="471488" y="2433638"/>
            <a:ext cx="2881312"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11A290-6EAA-4742-9717-483739603ACC}"/>
              </a:ext>
            </a:extLst>
          </p:cNvPr>
          <p:cNvSpPr>
            <a:spLocks noGrp="1"/>
          </p:cNvSpPr>
          <p:nvPr>
            <p:ph sz="half" idx="2"/>
          </p:nvPr>
        </p:nvSpPr>
        <p:spPr>
          <a:xfrm>
            <a:off x="3505200" y="2433638"/>
            <a:ext cx="2881313"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0F768-6F0C-914C-A01F-E4E42E190EEC}"/>
              </a:ext>
            </a:extLst>
          </p:cNvPr>
          <p:cNvSpPr>
            <a:spLocks noGrp="1"/>
          </p:cNvSpPr>
          <p:nvPr>
            <p:ph type="dt" sz="half" idx="10"/>
          </p:nvPr>
        </p:nvSpPr>
        <p:spPr/>
        <p:txBody>
          <a:bodyPr/>
          <a:lstStyle/>
          <a:p>
            <a:fld id="{EB7F74E0-2DAA-714B-9C1E-8656D0801487}" type="datetimeFigureOut">
              <a:rPr lang="en-US" smtClean="0"/>
              <a:t>6/11/20</a:t>
            </a:fld>
            <a:endParaRPr lang="en-US"/>
          </a:p>
        </p:txBody>
      </p:sp>
      <p:sp>
        <p:nvSpPr>
          <p:cNvPr id="6" name="Footer Placeholder 5">
            <a:extLst>
              <a:ext uri="{FF2B5EF4-FFF2-40B4-BE49-F238E27FC236}">
                <a16:creationId xmlns:a16="http://schemas.microsoft.com/office/drawing/2014/main" id="{072AF744-BC90-F949-A778-945E08EAF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7824B-7C18-2E4B-B1A6-CFCB5B1A7960}"/>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4186165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9282-8794-CF48-A9B0-76A563ACB5D1}"/>
              </a:ext>
            </a:extLst>
          </p:cNvPr>
          <p:cNvSpPr>
            <a:spLocks noGrp="1"/>
          </p:cNvSpPr>
          <p:nvPr>
            <p:ph type="title"/>
          </p:nvPr>
        </p:nvSpPr>
        <p:spPr>
          <a:xfrm>
            <a:off x="473075" y="487363"/>
            <a:ext cx="5915025" cy="17668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539F5-D079-E34F-932E-61BD0C7B9ABE}"/>
              </a:ext>
            </a:extLst>
          </p:cNvPr>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5D7C35-0015-3F45-B558-7F43F1F709BA}"/>
              </a:ext>
            </a:extLst>
          </p:cNvPr>
          <p:cNvSpPr>
            <a:spLocks noGrp="1"/>
          </p:cNvSpPr>
          <p:nvPr>
            <p:ph sz="half" idx="2"/>
          </p:nvPr>
        </p:nvSpPr>
        <p:spPr>
          <a:xfrm>
            <a:off x="473075" y="3340100"/>
            <a:ext cx="2900363"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1A34F-2324-0D44-8902-8BAA01427284}"/>
              </a:ext>
            </a:extLst>
          </p:cNvPr>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416F7-72A8-8E49-87E4-C1AB84E5B465}"/>
              </a:ext>
            </a:extLst>
          </p:cNvPr>
          <p:cNvSpPr>
            <a:spLocks noGrp="1"/>
          </p:cNvSpPr>
          <p:nvPr>
            <p:ph sz="quarter" idx="4"/>
          </p:nvPr>
        </p:nvSpPr>
        <p:spPr>
          <a:xfrm>
            <a:off x="3471863" y="3340100"/>
            <a:ext cx="2916237"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25E-ECC2-2349-AF5A-77C0FFAFDE9B}"/>
              </a:ext>
            </a:extLst>
          </p:cNvPr>
          <p:cNvSpPr>
            <a:spLocks noGrp="1"/>
          </p:cNvSpPr>
          <p:nvPr>
            <p:ph type="dt" sz="half" idx="10"/>
          </p:nvPr>
        </p:nvSpPr>
        <p:spPr/>
        <p:txBody>
          <a:bodyPr/>
          <a:lstStyle/>
          <a:p>
            <a:fld id="{EB7F74E0-2DAA-714B-9C1E-8656D0801487}" type="datetimeFigureOut">
              <a:rPr lang="en-US" smtClean="0"/>
              <a:t>6/11/20</a:t>
            </a:fld>
            <a:endParaRPr lang="en-US"/>
          </a:p>
        </p:txBody>
      </p:sp>
      <p:sp>
        <p:nvSpPr>
          <p:cNvPr id="8" name="Footer Placeholder 7">
            <a:extLst>
              <a:ext uri="{FF2B5EF4-FFF2-40B4-BE49-F238E27FC236}">
                <a16:creationId xmlns:a16="http://schemas.microsoft.com/office/drawing/2014/main" id="{0CCDF55F-7246-3447-8B67-FDF063F57C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587E1D-7CAE-7648-9839-C95DFAA2D6B4}"/>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3581975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1399-D5A3-774B-BF0F-0D248BDFD9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DB8A8E-48A1-D244-B716-C7B030A0A48B}"/>
              </a:ext>
            </a:extLst>
          </p:cNvPr>
          <p:cNvSpPr>
            <a:spLocks noGrp="1"/>
          </p:cNvSpPr>
          <p:nvPr>
            <p:ph type="dt" sz="half" idx="10"/>
          </p:nvPr>
        </p:nvSpPr>
        <p:spPr/>
        <p:txBody>
          <a:bodyPr/>
          <a:lstStyle/>
          <a:p>
            <a:fld id="{EB7F74E0-2DAA-714B-9C1E-8656D0801487}" type="datetimeFigureOut">
              <a:rPr lang="en-US" smtClean="0"/>
              <a:t>6/11/20</a:t>
            </a:fld>
            <a:endParaRPr lang="en-US"/>
          </a:p>
        </p:txBody>
      </p:sp>
      <p:sp>
        <p:nvSpPr>
          <p:cNvPr id="4" name="Footer Placeholder 3">
            <a:extLst>
              <a:ext uri="{FF2B5EF4-FFF2-40B4-BE49-F238E27FC236}">
                <a16:creationId xmlns:a16="http://schemas.microsoft.com/office/drawing/2014/main" id="{5374450D-9DD6-DA43-B138-475B2C08C2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2D448-01AC-D94E-86CE-75C493C0B17D}"/>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2188149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FFBEA-7571-5B4D-AF06-5B14B8A3F1C7}"/>
              </a:ext>
            </a:extLst>
          </p:cNvPr>
          <p:cNvSpPr>
            <a:spLocks noGrp="1"/>
          </p:cNvSpPr>
          <p:nvPr>
            <p:ph type="dt" sz="half" idx="10"/>
          </p:nvPr>
        </p:nvSpPr>
        <p:spPr/>
        <p:txBody>
          <a:bodyPr/>
          <a:lstStyle/>
          <a:p>
            <a:fld id="{EB7F74E0-2DAA-714B-9C1E-8656D0801487}" type="datetimeFigureOut">
              <a:rPr lang="en-US" smtClean="0"/>
              <a:t>6/11/20</a:t>
            </a:fld>
            <a:endParaRPr lang="en-US"/>
          </a:p>
        </p:txBody>
      </p:sp>
      <p:sp>
        <p:nvSpPr>
          <p:cNvPr id="3" name="Footer Placeholder 2">
            <a:extLst>
              <a:ext uri="{FF2B5EF4-FFF2-40B4-BE49-F238E27FC236}">
                <a16:creationId xmlns:a16="http://schemas.microsoft.com/office/drawing/2014/main" id="{A3767002-139C-4D4E-8E5C-DC36ACF14C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A26900-E4FF-2348-B9F0-9AF110BC28D3}"/>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3964863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F0A1-DCE0-4B41-A436-EE257881356A}"/>
              </a:ext>
            </a:extLst>
          </p:cNvPr>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B31973-F3E8-0740-B4C3-7EB2D363CE17}"/>
              </a:ext>
            </a:extLst>
          </p:cNvPr>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C324E2-FB5D-6C4F-821B-3382C4787C17}"/>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439F2-7E9E-1948-9FDA-BFFBA2104271}"/>
              </a:ext>
            </a:extLst>
          </p:cNvPr>
          <p:cNvSpPr>
            <a:spLocks noGrp="1"/>
          </p:cNvSpPr>
          <p:nvPr>
            <p:ph type="dt" sz="half" idx="10"/>
          </p:nvPr>
        </p:nvSpPr>
        <p:spPr/>
        <p:txBody>
          <a:bodyPr/>
          <a:lstStyle/>
          <a:p>
            <a:fld id="{EB7F74E0-2DAA-714B-9C1E-8656D0801487}" type="datetimeFigureOut">
              <a:rPr lang="en-US" smtClean="0"/>
              <a:t>6/11/20</a:t>
            </a:fld>
            <a:endParaRPr lang="en-US"/>
          </a:p>
        </p:txBody>
      </p:sp>
      <p:sp>
        <p:nvSpPr>
          <p:cNvPr id="6" name="Footer Placeholder 5">
            <a:extLst>
              <a:ext uri="{FF2B5EF4-FFF2-40B4-BE49-F238E27FC236}">
                <a16:creationId xmlns:a16="http://schemas.microsoft.com/office/drawing/2014/main" id="{02D99FBE-D531-9446-B788-ABA68FA0A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5880E-2266-4A4C-882F-559D338758DD}"/>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197390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644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AF3C-D34E-FF44-B793-D208AA79BD54}"/>
              </a:ext>
            </a:extLst>
          </p:cNvPr>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A9DE6-755D-0B41-9B8D-B0092FF11194}"/>
              </a:ext>
            </a:extLst>
          </p:cNvPr>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3926E3-E1F4-9E40-9C71-F1E88811B286}"/>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13815-E340-2148-94E2-8B87964876BB}"/>
              </a:ext>
            </a:extLst>
          </p:cNvPr>
          <p:cNvSpPr>
            <a:spLocks noGrp="1"/>
          </p:cNvSpPr>
          <p:nvPr>
            <p:ph type="dt" sz="half" idx="10"/>
          </p:nvPr>
        </p:nvSpPr>
        <p:spPr/>
        <p:txBody>
          <a:bodyPr/>
          <a:lstStyle/>
          <a:p>
            <a:fld id="{EB7F74E0-2DAA-714B-9C1E-8656D0801487}" type="datetimeFigureOut">
              <a:rPr lang="en-US" smtClean="0"/>
              <a:t>6/11/20</a:t>
            </a:fld>
            <a:endParaRPr lang="en-US"/>
          </a:p>
        </p:txBody>
      </p:sp>
      <p:sp>
        <p:nvSpPr>
          <p:cNvPr id="6" name="Footer Placeholder 5">
            <a:extLst>
              <a:ext uri="{FF2B5EF4-FFF2-40B4-BE49-F238E27FC236}">
                <a16:creationId xmlns:a16="http://schemas.microsoft.com/office/drawing/2014/main" id="{146F0B37-5E41-C948-B132-6532047601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5A5FA-BDC1-1C41-B7FA-FE6DC1919566}"/>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2956000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A20A-9151-4846-A49E-AF7F27E3ED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490B27-34FB-1A45-AE73-E6DE4DB1D3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0A1DB-8D97-4F40-A982-2DF30DE8ACB2}"/>
              </a:ext>
            </a:extLst>
          </p:cNvPr>
          <p:cNvSpPr>
            <a:spLocks noGrp="1"/>
          </p:cNvSpPr>
          <p:nvPr>
            <p:ph type="dt" sz="half" idx="10"/>
          </p:nvPr>
        </p:nvSpPr>
        <p:spPr/>
        <p:txBody>
          <a:bodyPr/>
          <a:lstStyle/>
          <a:p>
            <a:fld id="{EB7F74E0-2DAA-714B-9C1E-8656D0801487}" type="datetimeFigureOut">
              <a:rPr lang="en-US" smtClean="0"/>
              <a:t>6/11/20</a:t>
            </a:fld>
            <a:endParaRPr lang="en-US"/>
          </a:p>
        </p:txBody>
      </p:sp>
      <p:sp>
        <p:nvSpPr>
          <p:cNvPr id="5" name="Footer Placeholder 4">
            <a:extLst>
              <a:ext uri="{FF2B5EF4-FFF2-40B4-BE49-F238E27FC236}">
                <a16:creationId xmlns:a16="http://schemas.microsoft.com/office/drawing/2014/main" id="{022634A3-2A59-0348-9A99-AB6647117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6E962-867F-894A-8BC9-B547F19325D5}"/>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2630812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BB0F55-B8FF-B447-9E60-03262595C724}"/>
              </a:ext>
            </a:extLst>
          </p:cNvPr>
          <p:cNvSpPr>
            <a:spLocks noGrp="1"/>
          </p:cNvSpPr>
          <p:nvPr>
            <p:ph type="title" orient="vert"/>
          </p:nvPr>
        </p:nvSpPr>
        <p:spPr>
          <a:xfrm>
            <a:off x="4908550" y="487363"/>
            <a:ext cx="1477963" cy="7748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21F7C2-BBBE-D048-A10C-FC32B22565B1}"/>
              </a:ext>
            </a:extLst>
          </p:cNvPr>
          <p:cNvSpPr>
            <a:spLocks noGrp="1"/>
          </p:cNvSpPr>
          <p:nvPr>
            <p:ph type="body" orient="vert" idx="1"/>
          </p:nvPr>
        </p:nvSpPr>
        <p:spPr>
          <a:xfrm>
            <a:off x="471488" y="487363"/>
            <a:ext cx="4284662" cy="774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EABCE-E03B-D849-B99E-92A09DCED5BE}"/>
              </a:ext>
            </a:extLst>
          </p:cNvPr>
          <p:cNvSpPr>
            <a:spLocks noGrp="1"/>
          </p:cNvSpPr>
          <p:nvPr>
            <p:ph type="dt" sz="half" idx="10"/>
          </p:nvPr>
        </p:nvSpPr>
        <p:spPr/>
        <p:txBody>
          <a:bodyPr/>
          <a:lstStyle/>
          <a:p>
            <a:fld id="{EB7F74E0-2DAA-714B-9C1E-8656D0801487}" type="datetimeFigureOut">
              <a:rPr lang="en-US" smtClean="0"/>
              <a:t>6/11/20</a:t>
            </a:fld>
            <a:endParaRPr lang="en-US"/>
          </a:p>
        </p:txBody>
      </p:sp>
      <p:sp>
        <p:nvSpPr>
          <p:cNvPr id="5" name="Footer Placeholder 4">
            <a:extLst>
              <a:ext uri="{FF2B5EF4-FFF2-40B4-BE49-F238E27FC236}">
                <a16:creationId xmlns:a16="http://schemas.microsoft.com/office/drawing/2014/main" id="{D718630C-A05B-C243-8404-15FA7C1D5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4DECD-07B3-A34C-9B74-4E205B2F8AB5}"/>
              </a:ext>
            </a:extLst>
          </p:cNvPr>
          <p:cNvSpPr>
            <a:spLocks noGrp="1"/>
          </p:cNvSpPr>
          <p:nvPr>
            <p:ph type="sldNum" sz="quarter" idx="12"/>
          </p:nvPr>
        </p:nvSpPr>
        <p:spPr/>
        <p:txBody>
          <a:bodyPr/>
          <a:lstStyle/>
          <a:p>
            <a:fld id="{A8EE1169-719B-A44F-8D53-7AC80D12EA46}" type="slidenum">
              <a:rPr lang="en-US" smtClean="0"/>
              <a:t>‹#›</a:t>
            </a:fld>
            <a:endParaRPr lang="en-US"/>
          </a:p>
        </p:txBody>
      </p:sp>
    </p:spTree>
    <p:extLst>
      <p:ext uri="{BB962C8B-B14F-4D97-AF65-F5344CB8AC3E}">
        <p14:creationId xmlns:p14="http://schemas.microsoft.com/office/powerpoint/2010/main" val="396706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43450-F96C-454C-88C4-12F07120CAF5}" type="datetimeFigureOut">
              <a:rPr lang="en-US" smtClean="0"/>
              <a:t>6/11/20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289903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F43450-F96C-454C-88C4-12F07120CAF5}" type="datetimeFigureOut">
              <a:rPr lang="en-US" smtClean="0"/>
              <a:t>6/11/20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268044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F43450-F96C-454C-88C4-12F07120CAF5}" type="datetimeFigureOut">
              <a:rPr lang="en-US" smtClean="0"/>
              <a:t>6/11/20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112936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F43450-F96C-454C-88C4-12F07120CAF5}" type="datetimeFigureOut">
              <a:rPr lang="en-US" smtClean="0"/>
              <a:t>6/11/20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77362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43450-F96C-454C-88C4-12F07120CAF5}" type="datetimeFigureOut">
              <a:rPr lang="en-US" smtClean="0"/>
              <a:t>6/11/20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403810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DF43450-F96C-454C-88C4-12F07120CAF5}" type="datetimeFigureOut">
              <a:rPr lang="en-US" smtClean="0"/>
              <a:t>6/11/20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2286709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DF43450-F96C-454C-88C4-12F07120CAF5}" type="datetimeFigureOut">
              <a:rPr lang="en-US" smtClean="0"/>
              <a:t>6/11/20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CDD20-74DB-B847-80AF-ACF2D6161E2A}" type="slidenum">
              <a:rPr lang="en-US" smtClean="0"/>
              <a:t>‹#›</a:t>
            </a:fld>
            <a:endParaRPr lang="en-US"/>
          </a:p>
        </p:txBody>
      </p:sp>
    </p:spTree>
    <p:extLst>
      <p:ext uri="{BB962C8B-B14F-4D97-AF65-F5344CB8AC3E}">
        <p14:creationId xmlns:p14="http://schemas.microsoft.com/office/powerpoint/2010/main" val="172003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DF43450-F96C-454C-88C4-12F07120CAF5}" type="datetimeFigureOut">
              <a:rPr lang="en-US" smtClean="0"/>
              <a:t>6/11/20</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54CDD20-74DB-B847-80AF-ACF2D6161E2A}" type="slidenum">
              <a:rPr lang="en-US" smtClean="0"/>
              <a:t>‹#›</a:t>
            </a:fld>
            <a:endParaRPr lang="en-US"/>
          </a:p>
        </p:txBody>
      </p:sp>
    </p:spTree>
    <p:extLst>
      <p:ext uri="{BB962C8B-B14F-4D97-AF65-F5344CB8AC3E}">
        <p14:creationId xmlns:p14="http://schemas.microsoft.com/office/powerpoint/2010/main" val="1870817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A7D939-61B2-2E40-BE9C-7D7494826815}"/>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0A076B-2F9E-3A4E-8C16-23792FE91EFE}"/>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0C9A9-EBEE-2748-B8AB-7FB8059DB565}"/>
              </a:ext>
            </a:extLst>
          </p:cNvPr>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EB7F74E0-2DAA-714B-9C1E-8656D0801487}" type="datetimeFigureOut">
              <a:rPr lang="en-US" smtClean="0"/>
              <a:t>6/11/20</a:t>
            </a:fld>
            <a:endParaRPr lang="en-US"/>
          </a:p>
        </p:txBody>
      </p:sp>
      <p:sp>
        <p:nvSpPr>
          <p:cNvPr id="5" name="Footer Placeholder 4">
            <a:extLst>
              <a:ext uri="{FF2B5EF4-FFF2-40B4-BE49-F238E27FC236}">
                <a16:creationId xmlns:a16="http://schemas.microsoft.com/office/drawing/2014/main" id="{9E1A474E-1C65-9443-B5F0-BE6EBD97D528}"/>
              </a:ext>
            </a:extLst>
          </p:cNvPr>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E08857-FB1D-9841-90B3-B260ABD513E5}"/>
              </a:ext>
            </a:extLst>
          </p:cNvPr>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8EE1169-719B-A44F-8D53-7AC80D12EA46}" type="slidenum">
              <a:rPr lang="en-US" smtClean="0"/>
              <a:t>‹#›</a:t>
            </a:fld>
            <a:endParaRPr lang="en-US"/>
          </a:p>
        </p:txBody>
      </p:sp>
    </p:spTree>
    <p:extLst>
      <p:ext uri="{BB962C8B-B14F-4D97-AF65-F5344CB8AC3E}">
        <p14:creationId xmlns:p14="http://schemas.microsoft.com/office/powerpoint/2010/main" val="8521872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www.merriam-webster.com/dictionary/deference" TargetMode="External"/><Relationship Id="rId2" Type="http://schemas.openxmlformats.org/officeDocument/2006/relationships/hyperlink" Target="https://www.merriam-webster.com/dictionary/humble#h1"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merriam-webster.com/dictionary/humble" TargetMode="External"/><Relationship Id="rId4" Type="http://schemas.openxmlformats.org/officeDocument/2006/relationships/hyperlink" Target="https://www.merriam-webster.com/dictionary/humilit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twc.warriorepic@gmail.com" TargetMode="External"/><Relationship Id="rId2" Type="http://schemas.openxmlformats.org/officeDocument/2006/relationships/hyperlink" Target="mailto:twclass.member@gmail.com"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mailto:twc.memberservices@gmail.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E9CB4D5-22C5-DD49-BA21-6FC23C91DA94}"/>
              </a:ext>
            </a:extLst>
          </p:cNvPr>
          <p:cNvSpPr/>
          <p:nvPr/>
        </p:nvSpPr>
        <p:spPr>
          <a:xfrm>
            <a:off x="35811" y="0"/>
            <a:ext cx="2887940" cy="9144000"/>
          </a:xfrm>
          <a:prstGeom prst="rect">
            <a:avLst/>
          </a:prstGeom>
          <a:solidFill>
            <a:srgbClr val="000B46"/>
          </a:solidFill>
          <a:ln>
            <a:noFill/>
          </a:ln>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extBox 8">
            <a:extLst>
              <a:ext uri="{FF2B5EF4-FFF2-40B4-BE49-F238E27FC236}">
                <a16:creationId xmlns:a16="http://schemas.microsoft.com/office/drawing/2014/main" id="{6A661536-5DF5-AB43-96F8-7DB8CA07CE56}"/>
              </a:ext>
            </a:extLst>
          </p:cNvPr>
          <p:cNvSpPr txBox="1"/>
          <p:nvPr/>
        </p:nvSpPr>
        <p:spPr>
          <a:xfrm>
            <a:off x="19105" y="4108988"/>
            <a:ext cx="2977408" cy="692044"/>
          </a:xfrm>
          <a:prstGeom prst="rect">
            <a:avLst/>
          </a:prstGeom>
          <a:noFill/>
        </p:spPr>
        <p:txBody>
          <a:bodyPr/>
          <a:lstStyle/>
          <a:p>
            <a:pPr algn="ctr" eaLnBrk="1" hangingPunct="1">
              <a:defRPr/>
            </a:pPr>
            <a:endParaRPr lang="en-US" sz="1000" b="1" dirty="0">
              <a:solidFill>
                <a:schemeClr val="bg1"/>
              </a:solidFill>
              <a:latin typeface="Arial Narrow" pitchFamily="34" charset="0"/>
              <a:ea typeface="DejaVu Sans Condensed" pitchFamily="34" charset="0"/>
              <a:cs typeface="DejaVu Sans Condensed" pitchFamily="34" charset="0"/>
            </a:endParaRPr>
          </a:p>
          <a:p>
            <a:pPr algn="ctr">
              <a:defRPr/>
            </a:pPr>
            <a:r>
              <a:rPr lang="en-US" sz="1000" b="1" dirty="0">
                <a:solidFill>
                  <a:schemeClr val="bg1"/>
                </a:solidFill>
                <a:latin typeface="Arial Narrow" pitchFamily="34" charset="0"/>
                <a:ea typeface="DejaVu Sans Condensed" pitchFamily="34" charset="0"/>
                <a:cs typeface="DejaVu Sans Condensed" pitchFamily="34" charset="0"/>
              </a:rPr>
              <a:t>June 2020</a:t>
            </a:r>
          </a:p>
          <a:p>
            <a:pPr algn="ctr" eaLnBrk="1" hangingPunct="1">
              <a:defRPr/>
            </a:pPr>
            <a:endParaRPr lang="en-US" sz="1000" b="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b="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b="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b="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b="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1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1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1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i="1"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dirty="0">
              <a:solidFill>
                <a:schemeClr val="bg1"/>
              </a:solidFill>
              <a:latin typeface="Arial Narrow" pitchFamily="34" charset="0"/>
              <a:ea typeface="DejaVu Sans Condensed" pitchFamily="34" charset="0"/>
              <a:cs typeface="DejaVu Sans Condensed" pitchFamily="34" charset="0"/>
            </a:endParaRPr>
          </a:p>
          <a:p>
            <a:pPr algn="ctr" eaLnBrk="1" hangingPunct="1">
              <a:defRPr/>
            </a:pPr>
            <a:endParaRPr lang="en-US" sz="1000" dirty="0">
              <a:solidFill>
                <a:schemeClr val="tx1">
                  <a:lumMod val="85000"/>
                  <a:lumOff val="15000"/>
                </a:schemeClr>
              </a:solidFill>
              <a:latin typeface="Arial Narrow" pitchFamily="34" charset="0"/>
              <a:ea typeface="DejaVu Sans Condensed" pitchFamily="34" charset="0"/>
              <a:cs typeface="DejaVu Sans Condensed" pitchFamily="34" charset="0"/>
            </a:endParaRPr>
          </a:p>
          <a:p>
            <a:pPr algn="ctr" eaLnBrk="1" hangingPunct="1">
              <a:defRPr/>
            </a:pPr>
            <a:endParaRPr lang="en-US" sz="1000" dirty="0">
              <a:ln>
                <a:solidFill>
                  <a:schemeClr val="tx1"/>
                </a:solidFill>
                <a:prstDash val="sysDot"/>
              </a:ln>
              <a:solidFill>
                <a:schemeClr val="tx1">
                  <a:lumMod val="65000"/>
                  <a:lumOff val="35000"/>
                </a:schemeClr>
              </a:solidFill>
              <a:latin typeface="Mistral" pitchFamily="66" charset="0"/>
              <a:cs typeface="Arial" charset="0"/>
            </a:endParaRPr>
          </a:p>
        </p:txBody>
      </p:sp>
      <p:pic>
        <p:nvPicPr>
          <p:cNvPr id="10" name="Picture 8">
            <a:extLst>
              <a:ext uri="{FF2B5EF4-FFF2-40B4-BE49-F238E27FC236}">
                <a16:creationId xmlns:a16="http://schemas.microsoft.com/office/drawing/2014/main" id="{1B83D242-952B-F84E-B413-BC85F49C84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5461" y="703394"/>
            <a:ext cx="1836340" cy="198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7">
            <a:extLst>
              <a:ext uri="{FF2B5EF4-FFF2-40B4-BE49-F238E27FC236}">
                <a16:creationId xmlns:a16="http://schemas.microsoft.com/office/drawing/2014/main" id="{FF31A27A-6564-5944-9B37-09F655AEC686}"/>
              </a:ext>
            </a:extLst>
          </p:cNvPr>
          <p:cNvSpPr txBox="1">
            <a:spLocks noChangeArrowheads="1"/>
          </p:cNvSpPr>
          <p:nvPr/>
        </p:nvSpPr>
        <p:spPr bwMode="auto">
          <a:xfrm>
            <a:off x="262661" y="2994856"/>
            <a:ext cx="25474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rgbClr val="FFB966"/>
                </a:solidFill>
                <a:latin typeface="Batang" panose="02030600000101010101" pitchFamily="18" charset="-127"/>
                <a:ea typeface="Batang" panose="02030600000101010101" pitchFamily="18" charset="-127"/>
              </a:rPr>
              <a:t>Frontline</a:t>
            </a:r>
            <a:r>
              <a:rPr lang="en-US" altLang="en-US" b="1" dirty="0">
                <a:solidFill>
                  <a:srgbClr val="FFB966"/>
                </a:solidFill>
                <a:latin typeface="Batang" panose="02030600000101010101" pitchFamily="18" charset="-127"/>
                <a:ea typeface="Batang" panose="02030600000101010101" pitchFamily="18" charset="-127"/>
              </a:rPr>
              <a:t> </a:t>
            </a:r>
          </a:p>
          <a:p>
            <a:pPr algn="ctr" eaLnBrk="1" hangingPunct="1">
              <a:spcBef>
                <a:spcPct val="0"/>
              </a:spcBef>
              <a:buFontTx/>
              <a:buNone/>
            </a:pPr>
            <a:r>
              <a:rPr lang="en-US" altLang="en-US" b="1" dirty="0">
                <a:solidFill>
                  <a:srgbClr val="FFB966"/>
                </a:solidFill>
                <a:latin typeface="Batang" panose="02030600000101010101" pitchFamily="18" charset="-127"/>
                <a:ea typeface="Batang" panose="02030600000101010101" pitchFamily="18" charset="-127"/>
              </a:rPr>
              <a:t>News</a:t>
            </a:r>
          </a:p>
        </p:txBody>
      </p:sp>
      <p:sp>
        <p:nvSpPr>
          <p:cNvPr id="15" name="Rectangle 14">
            <a:extLst>
              <a:ext uri="{FF2B5EF4-FFF2-40B4-BE49-F238E27FC236}">
                <a16:creationId xmlns:a16="http://schemas.microsoft.com/office/drawing/2014/main" id="{EF905C3E-D8F7-EF40-9CC7-A134A4A1078C}"/>
              </a:ext>
            </a:extLst>
          </p:cNvPr>
          <p:cNvSpPr/>
          <p:nvPr/>
        </p:nvSpPr>
        <p:spPr>
          <a:xfrm>
            <a:off x="797496" y="8734198"/>
            <a:ext cx="6324600" cy="276225"/>
          </a:xfrm>
          <a:prstGeom prst="rect">
            <a:avLst/>
          </a:prstGeom>
        </p:spPr>
        <p:txBody>
          <a:bodyPr>
            <a:spAutoFit/>
          </a:bodyPr>
          <a:lstStyle/>
          <a:p>
            <a:pPr algn="ctr">
              <a:defRPr/>
            </a:pPr>
            <a:r>
              <a:rPr lang="en-US" sz="600" dirty="0">
                <a:solidFill>
                  <a:schemeClr val="bg1">
                    <a:lumMod val="65000"/>
                  </a:schemeClr>
                </a:solidFill>
              </a:rPr>
              <a:t>©2020 The Warrior Commission ©2020 Frontline  This training journal is only for The Warrior Commission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cxnSp>
        <p:nvCxnSpPr>
          <p:cNvPr id="19" name="Straight Connector 18">
            <a:extLst>
              <a:ext uri="{FF2B5EF4-FFF2-40B4-BE49-F238E27FC236}">
                <a16:creationId xmlns:a16="http://schemas.microsoft.com/office/drawing/2014/main" id="{0A5642D7-BE07-A84E-BED1-305DFA84823D}"/>
              </a:ext>
            </a:extLst>
          </p:cNvPr>
          <p:cNvCxnSpPr>
            <a:cxnSpLocks/>
          </p:cNvCxnSpPr>
          <p:nvPr/>
        </p:nvCxnSpPr>
        <p:spPr>
          <a:xfrm flipH="1">
            <a:off x="2925097" y="4801032"/>
            <a:ext cx="3932903" cy="0"/>
          </a:xfrm>
          <a:prstGeom prst="line">
            <a:avLst/>
          </a:prstGeom>
          <a:ln>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4E81851-2EED-5640-99A5-2CA81F391A58}"/>
              </a:ext>
            </a:extLst>
          </p:cNvPr>
          <p:cNvCxnSpPr>
            <a:cxnSpLocks/>
          </p:cNvCxnSpPr>
          <p:nvPr/>
        </p:nvCxnSpPr>
        <p:spPr>
          <a:xfrm flipH="1">
            <a:off x="308402" y="8672191"/>
            <a:ext cx="6283783" cy="0"/>
          </a:xfrm>
          <a:prstGeom prst="line">
            <a:avLst/>
          </a:prstGeom>
          <a:ln w="25400">
            <a:solidFill>
              <a:srgbClr val="FFB966"/>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A8DCBD1-7D9D-E646-B31A-D84AD80D5510}"/>
              </a:ext>
            </a:extLst>
          </p:cNvPr>
          <p:cNvSpPr txBox="1"/>
          <p:nvPr/>
        </p:nvSpPr>
        <p:spPr>
          <a:xfrm>
            <a:off x="4151549" y="3327306"/>
            <a:ext cx="2670640" cy="707886"/>
          </a:xfrm>
          <a:prstGeom prst="rect">
            <a:avLst/>
          </a:prstGeom>
          <a:noFill/>
        </p:spPr>
        <p:txBody>
          <a:bodyPr wrap="square" rtlCol="0">
            <a:spAutoFit/>
          </a:bodyPr>
          <a:lstStyle/>
          <a:p>
            <a:pPr algn="ctr"/>
            <a:r>
              <a:rPr lang="en-US" sz="2000" b="1" dirty="0">
                <a:latin typeface="Britannic Bold" panose="020B0903060703020204" pitchFamily="34" charset="77"/>
                <a:cs typeface="Aharoni" panose="02010803020104030203" pitchFamily="2" charset="-79"/>
              </a:rPr>
              <a:t>Our Training </a:t>
            </a:r>
          </a:p>
          <a:p>
            <a:pPr algn="ctr"/>
            <a:r>
              <a:rPr lang="en-US" sz="2000" b="1" dirty="0">
                <a:latin typeface="Britannic Bold" panose="020B0903060703020204" pitchFamily="34" charset="77"/>
                <a:cs typeface="Aharoni" panose="02010803020104030203" pitchFamily="2" charset="-79"/>
              </a:rPr>
              <a:t>Lifestyle</a:t>
            </a:r>
          </a:p>
        </p:txBody>
      </p:sp>
      <p:sp>
        <p:nvSpPr>
          <p:cNvPr id="31" name="TextBox 30">
            <a:extLst>
              <a:ext uri="{FF2B5EF4-FFF2-40B4-BE49-F238E27FC236}">
                <a16:creationId xmlns:a16="http://schemas.microsoft.com/office/drawing/2014/main" id="{75719FEB-0CB4-C944-9B0D-A579C06B18B5}"/>
              </a:ext>
            </a:extLst>
          </p:cNvPr>
          <p:cNvSpPr txBox="1"/>
          <p:nvPr/>
        </p:nvSpPr>
        <p:spPr>
          <a:xfrm>
            <a:off x="4151548" y="4074254"/>
            <a:ext cx="2440638" cy="464883"/>
          </a:xfrm>
          <a:prstGeom prst="rect">
            <a:avLst/>
          </a:prstGeom>
          <a:noFill/>
        </p:spPr>
        <p:txBody>
          <a:bodyPr wrap="square" rtlCol="0">
            <a:spAutoFit/>
          </a:bodyPr>
          <a:lstStyle/>
          <a:p>
            <a:pPr algn="ctr"/>
            <a:r>
              <a:rPr lang="en-US" sz="1200" dirty="0"/>
              <a:t>By Christine </a:t>
            </a:r>
            <a:r>
              <a:rPr lang="en-US" sz="1200" dirty="0" err="1"/>
              <a:t>Casten</a:t>
            </a:r>
            <a:endParaRPr lang="en-US" sz="1200" dirty="0"/>
          </a:p>
          <a:p>
            <a:pPr algn="ctr"/>
            <a:r>
              <a:rPr lang="en-US" sz="1200" dirty="0"/>
              <a:t>-Executive Director</a:t>
            </a:r>
          </a:p>
        </p:txBody>
      </p:sp>
      <p:cxnSp>
        <p:nvCxnSpPr>
          <p:cNvPr id="33" name="Straight Connector 32">
            <a:extLst>
              <a:ext uri="{FF2B5EF4-FFF2-40B4-BE49-F238E27FC236}">
                <a16:creationId xmlns:a16="http://schemas.microsoft.com/office/drawing/2014/main" id="{55CA7F40-9C50-6741-8FF4-D59B416877EB}"/>
              </a:ext>
            </a:extLst>
          </p:cNvPr>
          <p:cNvCxnSpPr>
            <a:cxnSpLocks/>
          </p:cNvCxnSpPr>
          <p:nvPr/>
        </p:nvCxnSpPr>
        <p:spPr>
          <a:xfrm flipH="1" flipV="1">
            <a:off x="2947962" y="3097036"/>
            <a:ext cx="3931152" cy="1"/>
          </a:xfrm>
          <a:prstGeom prst="line">
            <a:avLst/>
          </a:prstGeom>
          <a:ln>
            <a:solidFill>
              <a:srgbClr val="FFB966"/>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D7F285D-755A-724D-B384-228D93FFE6A6}"/>
              </a:ext>
            </a:extLst>
          </p:cNvPr>
          <p:cNvSpPr/>
          <p:nvPr/>
        </p:nvSpPr>
        <p:spPr>
          <a:xfrm>
            <a:off x="3248464" y="4966447"/>
            <a:ext cx="3330148" cy="3831818"/>
          </a:xfrm>
          <a:prstGeom prst="rect">
            <a:avLst/>
          </a:prstGeom>
        </p:spPr>
        <p:txBody>
          <a:bodyPr wrap="square">
            <a:spAutoFit/>
          </a:bodyPr>
          <a:lstStyle/>
          <a:p>
            <a:r>
              <a:rPr lang="en-US" sz="1100" dirty="0"/>
              <a:t>This Frontline is a bit different. In light of all that is going on, and with the changes we are making to prepare to explore this new land, we reflect on our Training Lifestyle. We will share some internal transitions, aligning our own “how to” with how God is moving.</a:t>
            </a:r>
          </a:p>
          <a:p>
            <a:r>
              <a:rPr lang="en-US" sz="1100" dirty="0"/>
              <a:t> </a:t>
            </a:r>
          </a:p>
          <a:p>
            <a:r>
              <a:rPr lang="en-US" sz="1100" dirty="0"/>
              <a:t>We have a simple choice in this New Era of Kingdom: Will we explore and step into what God asks for this time, upgrading our “how to” and tapping into the creativity of God? Or will we seek to implement an older model of Church (or of TWC) and repackage it? I think you already know the answer to this one!</a:t>
            </a:r>
          </a:p>
          <a:p>
            <a:r>
              <a:rPr lang="en-US" sz="1100" dirty="0"/>
              <a:t> </a:t>
            </a:r>
          </a:p>
          <a:p>
            <a:r>
              <a:rPr lang="en-US" sz="1100" dirty="0"/>
              <a:t>We’ve seen great transition and change in our world. Fear is rampant. Insecurity is rising and division is strong. Yet, we have said all along, even in the Highway 1 Blueprint in the fall, and our TWC Now and Beyond Blueprint: God is calling us (all the Church) into unity. He is calling us into a global mindset of connection, growth and taking ground, together, as a united force, </a:t>
            </a:r>
          </a:p>
          <a:p>
            <a:endParaRPr lang="en-US" sz="1200" dirty="0">
              <a:latin typeface="Arial Narrow" panose="020B0604020202020204" pitchFamily="34" charset="0"/>
              <a:ea typeface="Calibri" panose="020F0502020204030204" pitchFamily="34" charset="0"/>
              <a:cs typeface="Arial Narrow" panose="020B0604020202020204" pitchFamily="34" charset="0"/>
            </a:endParaRPr>
          </a:p>
        </p:txBody>
      </p:sp>
      <p:cxnSp>
        <p:nvCxnSpPr>
          <p:cNvPr id="46" name="Straight Connector 45">
            <a:extLst>
              <a:ext uri="{FF2B5EF4-FFF2-40B4-BE49-F238E27FC236}">
                <a16:creationId xmlns:a16="http://schemas.microsoft.com/office/drawing/2014/main" id="{B3B4A88D-A09F-2048-B3CE-ED67276C813F}"/>
              </a:ext>
            </a:extLst>
          </p:cNvPr>
          <p:cNvCxnSpPr>
            <a:cxnSpLocks/>
          </p:cNvCxnSpPr>
          <p:nvPr/>
        </p:nvCxnSpPr>
        <p:spPr>
          <a:xfrm flipH="1">
            <a:off x="689256" y="4572000"/>
            <a:ext cx="1669430" cy="0"/>
          </a:xfrm>
          <a:prstGeom prst="line">
            <a:avLst/>
          </a:prstGeom>
          <a:ln>
            <a:solidFill>
              <a:srgbClr val="FFB966"/>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DD51A4B-B9E0-8F4B-9BF6-49611E77DC81}"/>
              </a:ext>
            </a:extLst>
          </p:cNvPr>
          <p:cNvSpPr txBox="1"/>
          <p:nvPr/>
        </p:nvSpPr>
        <p:spPr>
          <a:xfrm>
            <a:off x="216715" y="4882033"/>
            <a:ext cx="2501751" cy="3647152"/>
          </a:xfrm>
          <a:prstGeom prst="rect">
            <a:avLst/>
          </a:prstGeom>
          <a:noFill/>
        </p:spPr>
        <p:txBody>
          <a:bodyPr wrap="square" rtlCol="0">
            <a:spAutoFit/>
          </a:bodyPr>
          <a:lstStyle/>
          <a:p>
            <a:pPr algn="ctr">
              <a:defRPr/>
            </a:pPr>
            <a:r>
              <a:rPr lang="en-US" sz="1100" b="1" dirty="0">
                <a:solidFill>
                  <a:schemeClr val="bg1"/>
                </a:solidFill>
                <a:latin typeface="Arial Narrow" pitchFamily="34" charset="0"/>
                <a:ea typeface="DejaVu Sans Condensed" pitchFamily="34" charset="0"/>
                <a:cs typeface="DejaVu Sans Condensed" pitchFamily="34" charset="0"/>
              </a:rPr>
              <a:t>In this issue:</a:t>
            </a:r>
          </a:p>
          <a:p>
            <a:pPr algn="ctr">
              <a:defRPr/>
            </a:pPr>
            <a:endParaRPr lang="en-US" sz="1100" i="1" dirty="0">
              <a:solidFill>
                <a:schemeClr val="bg1"/>
              </a:solidFill>
              <a:latin typeface="Arial Narrow" pitchFamily="34" charset="0"/>
              <a:ea typeface="DejaVu Sans Condensed" pitchFamily="34" charset="0"/>
              <a:cs typeface="DejaVu Sans Condensed" pitchFamily="34" charset="0"/>
            </a:endParaRPr>
          </a:p>
          <a:p>
            <a:pPr algn="ctr">
              <a:defRPr/>
            </a:pPr>
            <a:r>
              <a:rPr lang="en-US" sz="1100" i="1" dirty="0">
                <a:solidFill>
                  <a:schemeClr val="bg1"/>
                </a:solidFill>
                <a:latin typeface="Arial Narrow" pitchFamily="34" charset="0"/>
                <a:ea typeface="DejaVu Sans Condensed" pitchFamily="34" charset="0"/>
                <a:cs typeface="DejaVu Sans Condensed" pitchFamily="34" charset="0"/>
              </a:rPr>
              <a:t>Christine </a:t>
            </a:r>
            <a:r>
              <a:rPr lang="en-US" sz="1100" i="1" dirty="0" err="1">
                <a:solidFill>
                  <a:schemeClr val="bg1"/>
                </a:solidFill>
                <a:latin typeface="Arial Narrow" pitchFamily="34" charset="0"/>
                <a:ea typeface="DejaVu Sans Condensed" pitchFamily="34" charset="0"/>
                <a:cs typeface="DejaVu Sans Condensed" pitchFamily="34" charset="0"/>
              </a:rPr>
              <a:t>Casten</a:t>
            </a:r>
            <a:r>
              <a:rPr lang="en-US" sz="1100" i="1" dirty="0">
                <a:solidFill>
                  <a:schemeClr val="bg1"/>
                </a:solidFill>
                <a:latin typeface="Arial Narrow" pitchFamily="34" charset="0"/>
                <a:ea typeface="DejaVu Sans Condensed" pitchFamily="34" charset="0"/>
                <a:cs typeface="DejaVu Sans Condensed" pitchFamily="34" charset="0"/>
              </a:rPr>
              <a:t>: Our Training Lifestyle</a:t>
            </a:r>
          </a:p>
          <a:p>
            <a:pPr algn="ctr">
              <a:defRPr/>
            </a:pPr>
            <a:endParaRPr lang="en-US" sz="1100" i="1" dirty="0">
              <a:solidFill>
                <a:schemeClr val="bg1"/>
              </a:solidFill>
              <a:latin typeface="Arial Narrow" pitchFamily="34" charset="0"/>
              <a:ea typeface="DejaVu Sans Condensed" pitchFamily="34" charset="0"/>
              <a:cs typeface="DejaVu Sans Condensed" pitchFamily="34" charset="0"/>
            </a:endParaRPr>
          </a:p>
          <a:p>
            <a:pPr algn="ctr">
              <a:defRPr/>
            </a:pPr>
            <a:r>
              <a:rPr lang="en-US" sz="1100" i="1" dirty="0">
                <a:solidFill>
                  <a:schemeClr val="bg1"/>
                </a:solidFill>
                <a:latin typeface="Arial Narrow" pitchFamily="34" charset="0"/>
                <a:ea typeface="DejaVu Sans Condensed" pitchFamily="34" charset="0"/>
                <a:cs typeface="DejaVu Sans Condensed" pitchFamily="34" charset="0"/>
              </a:rPr>
              <a:t>Sharon Rudolph: Maturity in the Kingdom</a:t>
            </a:r>
          </a:p>
          <a:p>
            <a:pPr algn="ctr">
              <a:defRPr/>
            </a:pPr>
            <a:endParaRPr lang="en-US" sz="1100" i="1" dirty="0">
              <a:solidFill>
                <a:schemeClr val="bg1"/>
              </a:solidFill>
              <a:latin typeface="Arial Narrow" pitchFamily="34" charset="0"/>
              <a:ea typeface="DejaVu Sans Condensed" pitchFamily="34" charset="0"/>
              <a:cs typeface="DejaVu Sans Condensed" pitchFamily="34" charset="0"/>
            </a:endParaRPr>
          </a:p>
          <a:p>
            <a:pPr algn="ctr">
              <a:defRPr/>
            </a:pPr>
            <a:r>
              <a:rPr lang="en-US" sz="1100" i="1" dirty="0">
                <a:solidFill>
                  <a:schemeClr val="bg1"/>
                </a:solidFill>
                <a:latin typeface="Arial Narrow" pitchFamily="34" charset="0"/>
                <a:ea typeface="DejaVu Sans Condensed" pitchFamily="34" charset="0"/>
                <a:cs typeface="DejaVu Sans Condensed" pitchFamily="34" charset="0"/>
              </a:rPr>
              <a:t>Linda </a:t>
            </a:r>
            <a:r>
              <a:rPr lang="en-US" sz="1100" i="1" dirty="0" err="1">
                <a:solidFill>
                  <a:schemeClr val="bg1"/>
                </a:solidFill>
                <a:latin typeface="Arial Narrow" pitchFamily="34" charset="0"/>
                <a:ea typeface="DejaVu Sans Condensed" pitchFamily="34" charset="0"/>
                <a:cs typeface="DejaVu Sans Condensed" pitchFamily="34" charset="0"/>
              </a:rPr>
              <a:t>Smallbones</a:t>
            </a:r>
            <a:r>
              <a:rPr lang="en-US" sz="1100" i="1" dirty="0">
                <a:solidFill>
                  <a:schemeClr val="bg1"/>
                </a:solidFill>
                <a:latin typeface="Arial Narrow" pitchFamily="34" charset="0"/>
                <a:ea typeface="DejaVu Sans Condensed" pitchFamily="34" charset="0"/>
                <a:cs typeface="DejaVu Sans Condensed" pitchFamily="34" charset="0"/>
              </a:rPr>
              <a:t>: Your Beauty Call</a:t>
            </a:r>
          </a:p>
          <a:p>
            <a:pPr algn="ctr">
              <a:defRPr/>
            </a:pPr>
            <a:endParaRPr lang="en-US" sz="1100" i="1" dirty="0">
              <a:solidFill>
                <a:schemeClr val="bg1"/>
              </a:solidFill>
              <a:latin typeface="Arial Narrow" pitchFamily="34" charset="0"/>
              <a:ea typeface="DejaVu Sans Condensed" pitchFamily="34" charset="0"/>
              <a:cs typeface="DejaVu Sans Condensed" pitchFamily="34" charset="0"/>
            </a:endParaRPr>
          </a:p>
          <a:p>
            <a:pPr algn="ctr">
              <a:defRPr/>
            </a:pPr>
            <a:r>
              <a:rPr lang="en-US" sz="1100" i="1" dirty="0">
                <a:solidFill>
                  <a:schemeClr val="bg1"/>
                </a:solidFill>
                <a:latin typeface="Arial Narrow" pitchFamily="34" charset="0"/>
                <a:ea typeface="DejaVu Sans Condensed" pitchFamily="34" charset="0"/>
                <a:cs typeface="DejaVu Sans Condensed" pitchFamily="34" charset="0"/>
              </a:rPr>
              <a:t>Training Focus: Worship Ebb and Upgrades in Training</a:t>
            </a:r>
          </a:p>
          <a:p>
            <a:pPr algn="ctr">
              <a:defRPr/>
            </a:pPr>
            <a:endParaRPr lang="en-US" sz="1100" i="1" dirty="0">
              <a:solidFill>
                <a:schemeClr val="bg1"/>
              </a:solidFill>
              <a:latin typeface="Arial Narrow" pitchFamily="34" charset="0"/>
              <a:ea typeface="DejaVu Sans Condensed" pitchFamily="34" charset="0"/>
              <a:cs typeface="DejaVu Sans Condensed" pitchFamily="34" charset="0"/>
            </a:endParaRPr>
          </a:p>
          <a:p>
            <a:pPr algn="ctr">
              <a:defRPr/>
            </a:pPr>
            <a:r>
              <a:rPr lang="en-US" sz="1100" i="1" dirty="0">
                <a:solidFill>
                  <a:schemeClr val="bg1"/>
                </a:solidFill>
                <a:latin typeface="Arial Narrow" pitchFamily="34" charset="0"/>
                <a:ea typeface="DejaVu Sans Condensed" pitchFamily="34" charset="0"/>
                <a:cs typeface="DejaVu Sans Condensed" pitchFamily="34" charset="0"/>
              </a:rPr>
              <a:t>On the Website: Chat Forum &amp; Events Calendar</a:t>
            </a:r>
          </a:p>
          <a:p>
            <a:pPr algn="ctr">
              <a:defRPr/>
            </a:pPr>
            <a:endParaRPr lang="en-US" sz="1100" i="1" dirty="0">
              <a:solidFill>
                <a:schemeClr val="bg1"/>
              </a:solidFill>
              <a:latin typeface="Arial Narrow" pitchFamily="34" charset="0"/>
              <a:ea typeface="DejaVu Sans Condensed" pitchFamily="34" charset="0"/>
              <a:cs typeface="DejaVu Sans Condensed" pitchFamily="34" charset="0"/>
            </a:endParaRPr>
          </a:p>
          <a:p>
            <a:pPr algn="ctr">
              <a:defRPr/>
            </a:pPr>
            <a:r>
              <a:rPr lang="en-US" sz="1100" i="1" dirty="0" err="1">
                <a:solidFill>
                  <a:schemeClr val="bg1"/>
                </a:solidFill>
                <a:latin typeface="Arial Narrow" pitchFamily="34" charset="0"/>
                <a:ea typeface="DejaVu Sans Condensed" pitchFamily="34" charset="0"/>
                <a:cs typeface="DejaVu Sans Condensed" pitchFamily="34" charset="0"/>
              </a:rPr>
              <a:t>Firestarters</a:t>
            </a:r>
            <a:endParaRPr lang="en-US" sz="1100" i="1" dirty="0">
              <a:solidFill>
                <a:schemeClr val="bg1"/>
              </a:solidFill>
              <a:latin typeface="Arial Narrow" pitchFamily="34" charset="0"/>
              <a:ea typeface="DejaVu Sans Condensed" pitchFamily="34" charset="0"/>
              <a:cs typeface="DejaVu Sans Condensed" pitchFamily="34" charset="0"/>
            </a:endParaRPr>
          </a:p>
          <a:p>
            <a:pPr algn="ctr">
              <a:defRPr/>
            </a:pPr>
            <a:endParaRPr lang="en-US" sz="1100" i="1" dirty="0">
              <a:solidFill>
                <a:schemeClr val="bg1"/>
              </a:solidFill>
              <a:latin typeface="Arial Narrow" pitchFamily="34" charset="0"/>
              <a:ea typeface="DejaVu Sans Condensed" pitchFamily="34" charset="0"/>
              <a:cs typeface="DejaVu Sans Condensed" pitchFamily="34" charset="0"/>
            </a:endParaRPr>
          </a:p>
          <a:p>
            <a:pPr algn="ctr">
              <a:defRPr/>
            </a:pPr>
            <a:r>
              <a:rPr lang="en-US" sz="1100" i="1" dirty="0">
                <a:solidFill>
                  <a:schemeClr val="bg1"/>
                </a:solidFill>
                <a:latin typeface="Arial Narrow" pitchFamily="34" charset="0"/>
                <a:ea typeface="DejaVu Sans Condensed" pitchFamily="34" charset="0"/>
                <a:cs typeface="DejaVu Sans Condensed" pitchFamily="34" charset="0"/>
              </a:rPr>
              <a:t>Member Spotlight: Mary Reese</a:t>
            </a:r>
          </a:p>
          <a:p>
            <a:pPr algn="ctr">
              <a:defRPr/>
            </a:pPr>
            <a:r>
              <a:rPr lang="en-US" sz="1100" i="1" dirty="0">
                <a:solidFill>
                  <a:schemeClr val="bg1"/>
                </a:solidFill>
                <a:latin typeface="Arial Narrow" pitchFamily="34" charset="0"/>
                <a:ea typeface="DejaVu Sans Condensed" pitchFamily="34" charset="0"/>
                <a:cs typeface="DejaVu Sans Condensed" pitchFamily="34" charset="0"/>
              </a:rPr>
              <a:t>Get to know our new Operations Manager</a:t>
            </a:r>
          </a:p>
          <a:p>
            <a:pPr algn="ctr">
              <a:defRPr/>
            </a:pPr>
            <a:endParaRPr lang="en-US" sz="1100" i="1" dirty="0">
              <a:solidFill>
                <a:schemeClr val="bg1"/>
              </a:solidFill>
              <a:latin typeface="Arial Narrow" pitchFamily="34" charset="0"/>
              <a:ea typeface="DejaVu Sans Condensed" pitchFamily="34" charset="0"/>
              <a:cs typeface="DejaVu Sans Condensed" pitchFamily="34" charset="0"/>
            </a:endParaRPr>
          </a:p>
          <a:p>
            <a:pPr algn="ctr">
              <a:defRPr/>
            </a:pPr>
            <a:r>
              <a:rPr lang="en-US" sz="1100" i="1" dirty="0">
                <a:solidFill>
                  <a:schemeClr val="bg1"/>
                </a:solidFill>
                <a:latin typeface="Arial Narrow" pitchFamily="34" charset="0"/>
                <a:ea typeface="DejaVu Sans Condensed" pitchFamily="34" charset="0"/>
                <a:cs typeface="DejaVu Sans Condensed" pitchFamily="34" charset="0"/>
              </a:rPr>
              <a:t>Who We Are</a:t>
            </a:r>
          </a:p>
          <a:p>
            <a:endParaRPr lang="en-US" sz="1100" dirty="0"/>
          </a:p>
        </p:txBody>
      </p:sp>
      <p:pic>
        <p:nvPicPr>
          <p:cNvPr id="6" name="Picture 5" descr="A close up of a clock&#10;&#10;Description automatically generated">
            <a:extLst>
              <a:ext uri="{FF2B5EF4-FFF2-40B4-BE49-F238E27FC236}">
                <a16:creationId xmlns:a16="http://schemas.microsoft.com/office/drawing/2014/main" id="{06DC2083-A945-5842-B50E-7B1B81CBA8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461" y="515171"/>
            <a:ext cx="1934262" cy="2401474"/>
          </a:xfrm>
          <a:prstGeom prst="rect">
            <a:avLst/>
          </a:prstGeom>
        </p:spPr>
      </p:pic>
      <p:pic>
        <p:nvPicPr>
          <p:cNvPr id="20" name="Picture 19">
            <a:extLst>
              <a:ext uri="{FF2B5EF4-FFF2-40B4-BE49-F238E27FC236}">
                <a16:creationId xmlns:a16="http://schemas.microsoft.com/office/drawing/2014/main" id="{DBB19F0A-7F77-034D-B955-B8905750DC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5775" y="3363437"/>
            <a:ext cx="856511" cy="1054675"/>
          </a:xfrm>
          <a:prstGeom prst="rect">
            <a:avLst/>
          </a:prstGeom>
        </p:spPr>
      </p:pic>
      <p:pic>
        <p:nvPicPr>
          <p:cNvPr id="3" name="Picture 2" descr="A statue of a person&#10;&#10;Description automatically generated">
            <a:extLst>
              <a:ext uri="{FF2B5EF4-FFF2-40B4-BE49-F238E27FC236}">
                <a16:creationId xmlns:a16="http://schemas.microsoft.com/office/drawing/2014/main" id="{76C88E1C-B166-A646-854B-0082AA4403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23751" y="1758"/>
            <a:ext cx="3949793" cy="2914887"/>
          </a:xfrm>
          <a:prstGeom prst="rect">
            <a:avLst/>
          </a:prstGeom>
        </p:spPr>
      </p:pic>
      <p:cxnSp>
        <p:nvCxnSpPr>
          <p:cNvPr id="11" name="Straight Connector 10">
            <a:extLst>
              <a:ext uri="{FF2B5EF4-FFF2-40B4-BE49-F238E27FC236}">
                <a16:creationId xmlns:a16="http://schemas.microsoft.com/office/drawing/2014/main" id="{4F1C7424-26E4-CB4A-AE7C-B58BBD009293}"/>
              </a:ext>
            </a:extLst>
          </p:cNvPr>
          <p:cNvCxnSpPr>
            <a:cxnSpLocks/>
          </p:cNvCxnSpPr>
          <p:nvPr/>
        </p:nvCxnSpPr>
        <p:spPr>
          <a:xfrm flipH="1">
            <a:off x="308402" y="203095"/>
            <a:ext cx="6283783" cy="0"/>
          </a:xfrm>
          <a:prstGeom prst="line">
            <a:avLst/>
          </a:prstGeom>
          <a:ln w="25400">
            <a:solidFill>
              <a:srgbClr val="FFB9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571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A312E67-06A8-B64B-9518-15C375DFA93E}"/>
              </a:ext>
            </a:extLst>
          </p:cNvPr>
          <p:cNvSpPr/>
          <p:nvPr/>
        </p:nvSpPr>
        <p:spPr>
          <a:xfrm>
            <a:off x="186267" y="8641529"/>
            <a:ext cx="6620933" cy="276999"/>
          </a:xfrm>
          <a:prstGeom prst="rect">
            <a:avLst/>
          </a:prstGeom>
        </p:spPr>
        <p:txBody>
          <a:bodyPr wrap="square">
            <a:spAutoFit/>
          </a:bodyPr>
          <a:lstStyle/>
          <a:p>
            <a:pPr algn="ctr">
              <a:defRPr/>
            </a:pPr>
            <a:r>
              <a:rPr lang="en-US" sz="600" dirty="0">
                <a:solidFill>
                  <a:schemeClr val="bg1">
                    <a:lumMod val="65000"/>
                  </a:schemeClr>
                </a:solidFill>
              </a:rPr>
              <a:t>©2020 The Warrior Commission ©2020 Frontline  This training journal is only for The Warrior Commission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sp>
        <p:nvSpPr>
          <p:cNvPr id="2" name="Rectangle 1">
            <a:extLst>
              <a:ext uri="{FF2B5EF4-FFF2-40B4-BE49-F238E27FC236}">
                <a16:creationId xmlns:a16="http://schemas.microsoft.com/office/drawing/2014/main" id="{549D2656-7AC4-A94C-9063-664C560811DB}"/>
              </a:ext>
            </a:extLst>
          </p:cNvPr>
          <p:cNvSpPr/>
          <p:nvPr/>
        </p:nvSpPr>
        <p:spPr>
          <a:xfrm>
            <a:off x="3557526" y="455493"/>
            <a:ext cx="2896582" cy="5339923"/>
          </a:xfrm>
          <a:prstGeom prst="rect">
            <a:avLst/>
          </a:prstGeom>
        </p:spPr>
        <p:txBody>
          <a:bodyPr wrap="square">
            <a:spAutoFit/>
          </a:bodyPr>
          <a:lstStyle/>
          <a:p>
            <a:r>
              <a:rPr lang="en-US" sz="1100" b="1" dirty="0"/>
              <a:t>I AM AND AM BECOMING…</a:t>
            </a:r>
            <a:endParaRPr lang="en-US" sz="1100" dirty="0"/>
          </a:p>
          <a:p>
            <a:r>
              <a:rPr lang="en-US" sz="1100" dirty="0"/>
              <a:t>…I am Strong</a:t>
            </a:r>
          </a:p>
          <a:p>
            <a:r>
              <a:rPr lang="en-US" sz="1100" dirty="0"/>
              <a:t>…I am Loved</a:t>
            </a:r>
          </a:p>
          <a:p>
            <a:r>
              <a:rPr lang="en-US" sz="1100" dirty="0"/>
              <a:t>…I am Courageous</a:t>
            </a:r>
          </a:p>
          <a:p>
            <a:r>
              <a:rPr lang="en-US" sz="1100" dirty="0"/>
              <a:t>…I am Capable</a:t>
            </a:r>
          </a:p>
          <a:p>
            <a:r>
              <a:rPr lang="en-US" sz="1100" dirty="0"/>
              <a:t>…I am becoming the woman God had in mind the day He created me.</a:t>
            </a:r>
          </a:p>
          <a:p>
            <a:endParaRPr lang="en-US" sz="1100" dirty="0"/>
          </a:p>
          <a:p>
            <a:endParaRPr lang="en-US" sz="1100" dirty="0"/>
          </a:p>
          <a:p>
            <a:pPr lvl="0"/>
            <a:r>
              <a:rPr lang="en-US" sz="1100" b="1" dirty="0"/>
              <a:t>How are you growing in Becoming the Beloved….</a:t>
            </a:r>
            <a:endParaRPr lang="en-US" sz="1100" dirty="0"/>
          </a:p>
          <a:p>
            <a:r>
              <a:rPr lang="en-US" sz="1100" dirty="0"/>
              <a:t>I now believe that I am God’s beloved – HE truly does love me.  It took most of my life for that to go from “yes, God loves everyone – even me” to “Abba adores me – I am His delight – and He is mine!”  There is great power in understanding that to the very depths of my soul.  </a:t>
            </a:r>
          </a:p>
          <a:p>
            <a:endParaRPr lang="en-US" sz="1100" dirty="0"/>
          </a:p>
          <a:p>
            <a:pPr lvl="0"/>
            <a:r>
              <a:rPr lang="en-US" sz="1100" b="1" dirty="0"/>
              <a:t>Since joining TWC, what has become your favorite INSTEAD</a:t>
            </a:r>
            <a:endParaRPr lang="en-US" sz="1100" dirty="0"/>
          </a:p>
          <a:p>
            <a:r>
              <a:rPr lang="en-US" sz="1100" dirty="0"/>
              <a:t>My favorite INSTEAD is God’s answer to my concern for my family’s spiritual journey.  INSTEAD of focusing on what it looks like now, I can focus on God’s promise to me: “I have your family in MY hands – they are not forgotten – they are MY priority!” </a:t>
            </a:r>
          </a:p>
          <a:p>
            <a:endParaRPr lang="en-US" sz="1100" dirty="0"/>
          </a:p>
          <a:p>
            <a:endParaRPr lang="en-US" sz="1100" dirty="0"/>
          </a:p>
          <a:p>
            <a:endParaRPr lang="en-US" sz="1100" dirty="0"/>
          </a:p>
          <a:p>
            <a:endParaRPr lang="en-US" sz="1100" dirty="0"/>
          </a:p>
        </p:txBody>
      </p:sp>
      <p:cxnSp>
        <p:nvCxnSpPr>
          <p:cNvPr id="11" name="Straight Connector 10">
            <a:extLst>
              <a:ext uri="{FF2B5EF4-FFF2-40B4-BE49-F238E27FC236}">
                <a16:creationId xmlns:a16="http://schemas.microsoft.com/office/drawing/2014/main" id="{840C2F24-6C21-7C43-9E0E-44780E025778}"/>
              </a:ext>
            </a:extLst>
          </p:cNvPr>
          <p:cNvCxnSpPr>
            <a:cxnSpLocks/>
          </p:cNvCxnSpPr>
          <p:nvPr/>
        </p:nvCxnSpPr>
        <p:spPr>
          <a:xfrm flipH="1">
            <a:off x="247521" y="275905"/>
            <a:ext cx="6206587" cy="0"/>
          </a:xfrm>
          <a:prstGeom prst="line">
            <a:avLst/>
          </a:prstGeom>
          <a:ln w="19050">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9FE761-9A35-F741-B829-0192B51D6FA8}"/>
              </a:ext>
            </a:extLst>
          </p:cNvPr>
          <p:cNvCxnSpPr>
            <a:cxnSpLocks/>
          </p:cNvCxnSpPr>
          <p:nvPr/>
        </p:nvCxnSpPr>
        <p:spPr>
          <a:xfrm flipV="1">
            <a:off x="3429000" y="455493"/>
            <a:ext cx="0" cy="4592757"/>
          </a:xfrm>
          <a:prstGeom prst="line">
            <a:avLst/>
          </a:prstGeom>
          <a:ln w="19050">
            <a:solidFill>
              <a:srgbClr val="FFB9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BCDA2D0-7788-674E-A6B4-B277997293E1}"/>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47521" y="670953"/>
            <a:ext cx="2948405" cy="2961563"/>
          </a:xfrm>
          <a:prstGeom prst="rect">
            <a:avLst/>
          </a:prstGeom>
          <a:noFill/>
          <a:ln>
            <a:noFill/>
          </a:ln>
        </p:spPr>
      </p:pic>
      <p:pic>
        <p:nvPicPr>
          <p:cNvPr id="17" name="Picture 16">
            <a:extLst>
              <a:ext uri="{FF2B5EF4-FFF2-40B4-BE49-F238E27FC236}">
                <a16:creationId xmlns:a16="http://schemas.microsoft.com/office/drawing/2014/main" id="{C0F96A07-2286-5242-98FF-E11E0C2E8BE0}"/>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3557526" y="5360424"/>
            <a:ext cx="2822543" cy="2968932"/>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059A2371-DEE6-3A46-9C4A-F2FAA931768F}"/>
              </a:ext>
            </a:extLst>
          </p:cNvPr>
          <p:cNvSpPr txBox="1"/>
          <p:nvPr/>
        </p:nvSpPr>
        <p:spPr>
          <a:xfrm>
            <a:off x="312896" y="3844087"/>
            <a:ext cx="2940180" cy="2292935"/>
          </a:xfrm>
          <a:prstGeom prst="rect">
            <a:avLst/>
          </a:prstGeom>
          <a:noFill/>
        </p:spPr>
        <p:txBody>
          <a:bodyPr wrap="square" rtlCol="0">
            <a:spAutoFit/>
          </a:bodyPr>
          <a:lstStyle/>
          <a:p>
            <a:pPr lvl="0"/>
            <a:r>
              <a:rPr lang="en-US" sz="1100" b="1" dirty="0"/>
              <a:t>What excites you about stepping into the Operations Manager role in TWC? </a:t>
            </a:r>
            <a:endParaRPr lang="en-US" sz="1100" dirty="0"/>
          </a:p>
          <a:p>
            <a:r>
              <a:rPr lang="en-US" sz="1100" dirty="0"/>
              <a:t>I am very excited about stepping into the Operations Manager role because I feel that this is the job I have been training for all my life.  I love serving others through my organization and administrative skills and can’t think of a better way to serve God than by helping His people get to know Him and who they are in Him.  TWC is an incredible organization where the children of God can become all He had in mind the day He created them, and I get to help make that possible!  That is heaven on earth for me!</a:t>
            </a:r>
          </a:p>
        </p:txBody>
      </p:sp>
      <p:pic>
        <p:nvPicPr>
          <p:cNvPr id="9" name="Picture 8" descr="A picture containing plate, table, cake, fruit&#10;&#10;Description automatically generated">
            <a:extLst>
              <a:ext uri="{FF2B5EF4-FFF2-40B4-BE49-F238E27FC236}">
                <a16:creationId xmlns:a16="http://schemas.microsoft.com/office/drawing/2014/main" id="{F1C68AAA-05B0-E94F-8612-32346B4B94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076" y="6271956"/>
            <a:ext cx="2921000" cy="2057400"/>
          </a:xfrm>
          <a:prstGeom prst="rect">
            <a:avLst/>
          </a:prstGeom>
        </p:spPr>
      </p:pic>
      <p:sp>
        <p:nvSpPr>
          <p:cNvPr id="10" name="TextBox 9">
            <a:extLst>
              <a:ext uri="{FF2B5EF4-FFF2-40B4-BE49-F238E27FC236}">
                <a16:creationId xmlns:a16="http://schemas.microsoft.com/office/drawing/2014/main" id="{95F70F9E-D34F-5F45-9FCF-F3C093144CD8}"/>
              </a:ext>
            </a:extLst>
          </p:cNvPr>
          <p:cNvSpPr txBox="1"/>
          <p:nvPr/>
        </p:nvSpPr>
        <p:spPr>
          <a:xfrm>
            <a:off x="477931" y="7200697"/>
            <a:ext cx="2572609" cy="923330"/>
          </a:xfrm>
          <a:prstGeom prst="rect">
            <a:avLst/>
          </a:prstGeom>
          <a:noFill/>
        </p:spPr>
        <p:txBody>
          <a:bodyPr wrap="square" rtlCol="0">
            <a:spAutoFit/>
          </a:bodyPr>
          <a:lstStyle/>
          <a:p>
            <a:pPr algn="ctr"/>
            <a:r>
              <a:rPr lang="en-US" dirty="0">
                <a:latin typeface="PilGi" pitchFamily="2" charset="-127"/>
                <a:ea typeface="PilGi" pitchFamily="2" charset="-127"/>
              </a:rPr>
              <a:t>We are so blessed to have you.</a:t>
            </a:r>
          </a:p>
          <a:p>
            <a:pPr algn="ctr"/>
            <a:r>
              <a:rPr lang="en-US" dirty="0">
                <a:latin typeface="PilGi" pitchFamily="2" charset="-127"/>
                <a:ea typeface="PilGi" pitchFamily="2" charset="-127"/>
              </a:rPr>
              <a:t>Welcome aboard, Mary!</a:t>
            </a:r>
          </a:p>
        </p:txBody>
      </p:sp>
    </p:spTree>
    <p:extLst>
      <p:ext uri="{BB962C8B-B14F-4D97-AF65-F5344CB8AC3E}">
        <p14:creationId xmlns:p14="http://schemas.microsoft.com/office/powerpoint/2010/main" val="3290266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0">
            <a:extLst>
              <a:ext uri="{FF2B5EF4-FFF2-40B4-BE49-F238E27FC236}">
                <a16:creationId xmlns:a16="http://schemas.microsoft.com/office/drawing/2014/main" id="{5DCD4139-16A0-5043-AAB5-85BE861CC206}"/>
              </a:ext>
            </a:extLst>
          </p:cNvPr>
          <p:cNvSpPr txBox="1">
            <a:spLocks noChangeArrowheads="1"/>
          </p:cNvSpPr>
          <p:nvPr/>
        </p:nvSpPr>
        <p:spPr bwMode="auto">
          <a:xfrm>
            <a:off x="685800" y="5710238"/>
            <a:ext cx="58674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Garamond" panose="02020404030301010803" pitchFamily="18" charset="0"/>
              </a:rPr>
              <a:t> </a:t>
            </a:r>
          </a:p>
          <a:p>
            <a:pPr eaLnBrk="1" hangingPunct="1">
              <a:spcBef>
                <a:spcPct val="0"/>
              </a:spcBef>
              <a:buFontTx/>
              <a:buNone/>
            </a:pPr>
            <a:endParaRPr lang="en-US" altLang="en-US" sz="1800">
              <a:latin typeface="Garamond" panose="02020404030301010803" pitchFamily="18" charset="0"/>
            </a:endParaRPr>
          </a:p>
        </p:txBody>
      </p:sp>
      <p:cxnSp>
        <p:nvCxnSpPr>
          <p:cNvPr id="7" name="Straight Connector 6">
            <a:extLst>
              <a:ext uri="{FF2B5EF4-FFF2-40B4-BE49-F238E27FC236}">
                <a16:creationId xmlns:a16="http://schemas.microsoft.com/office/drawing/2014/main" id="{F8E9E8DF-B805-7B40-A022-013A6779AB3E}"/>
              </a:ext>
            </a:extLst>
          </p:cNvPr>
          <p:cNvCxnSpPr>
            <a:cxnSpLocks/>
          </p:cNvCxnSpPr>
          <p:nvPr/>
        </p:nvCxnSpPr>
        <p:spPr>
          <a:xfrm flipV="1">
            <a:off x="180536" y="8605859"/>
            <a:ext cx="6553200" cy="1"/>
          </a:xfrm>
          <a:prstGeom prst="line">
            <a:avLst/>
          </a:prstGeom>
          <a:ln>
            <a:solidFill>
              <a:srgbClr val="FFB96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ABF3709-318B-7548-879B-268E8D1F88E5}"/>
              </a:ext>
            </a:extLst>
          </p:cNvPr>
          <p:cNvSpPr txBox="1"/>
          <p:nvPr/>
        </p:nvSpPr>
        <p:spPr>
          <a:xfrm>
            <a:off x="304800" y="2689056"/>
            <a:ext cx="6371781" cy="4389120"/>
          </a:xfrm>
          <a:prstGeom prst="rect">
            <a:avLst/>
          </a:prstGeom>
          <a:noFill/>
        </p:spPr>
        <p:txBody>
          <a:bodyPr wrap="square" numCol="3" spcCol="182880">
            <a:noAutofit/>
          </a:bodyPr>
          <a:lstStyle/>
          <a:p>
            <a:pPr marL="171450" indent="-171450">
              <a:spcAft>
                <a:spcPts val="600"/>
              </a:spcAft>
              <a:buFont typeface="Arial" panose="020B0604020202020204" pitchFamily="34" charset="0"/>
              <a:buChar char="•"/>
              <a:defRPr/>
            </a:pPr>
            <a:r>
              <a:rPr lang="en-US" sz="1100" dirty="0"/>
              <a:t>A fun, passionate community of Warriors living in God’s “yes and amen”  as He transforms us into His image! </a:t>
            </a:r>
          </a:p>
          <a:p>
            <a:pPr marL="171450" indent="-171450">
              <a:spcAft>
                <a:spcPts val="600"/>
              </a:spcAft>
              <a:buFont typeface="Arial" panose="020B0604020202020204" pitchFamily="34" charset="0"/>
              <a:buChar char="•"/>
              <a:defRPr/>
            </a:pPr>
            <a:r>
              <a:rPr lang="en-US" sz="1100" dirty="0"/>
              <a:t>Focus on God as our First Love creates freedom, joy and excitement</a:t>
            </a:r>
          </a:p>
          <a:p>
            <a:pPr marL="171450" indent="-171450">
              <a:spcAft>
                <a:spcPts val="600"/>
              </a:spcAft>
              <a:buFont typeface="Arial" panose="020B0604020202020204" pitchFamily="34" charset="0"/>
              <a:buChar char="•"/>
              <a:defRPr/>
            </a:pPr>
            <a:r>
              <a:rPr lang="en-US" sz="1100" dirty="0"/>
              <a:t>A culture invitation – you pace yourself, determine how much time you can give and your level of engagement. </a:t>
            </a:r>
          </a:p>
          <a:p>
            <a:pPr marL="171450" indent="-171450">
              <a:spcAft>
                <a:spcPts val="600"/>
              </a:spcAft>
              <a:buFont typeface="Arial" panose="020B0604020202020204" pitchFamily="34" charset="0"/>
              <a:buChar char="•"/>
              <a:defRPr/>
            </a:pPr>
            <a:r>
              <a:rPr lang="en-US" sz="1100" dirty="0"/>
              <a:t>A culture of encouragement, growth, connection, safety, refreshing and launch.</a:t>
            </a:r>
          </a:p>
          <a:p>
            <a:pPr marL="171450" indent="-171450">
              <a:spcAft>
                <a:spcPts val="600"/>
              </a:spcAft>
              <a:buFont typeface="Arial" panose="020B0604020202020204" pitchFamily="34" charset="0"/>
              <a:buChar char="•"/>
              <a:defRPr/>
            </a:pPr>
            <a:r>
              <a:rPr lang="en-US" sz="1100" dirty="0"/>
              <a:t>Training Modules – unique to TWC. Most are self-paced! </a:t>
            </a:r>
          </a:p>
          <a:p>
            <a:pPr marL="171450" indent="-171450">
              <a:spcAft>
                <a:spcPts val="600"/>
              </a:spcAft>
              <a:buFont typeface="Arial" panose="020B0604020202020204" pitchFamily="34" charset="0"/>
              <a:buChar char="•"/>
              <a:defRPr/>
            </a:pPr>
            <a:r>
              <a:rPr lang="en-US" sz="1100" dirty="0"/>
              <a:t>Team Coaching to support you in your training.</a:t>
            </a:r>
          </a:p>
          <a:p>
            <a:pPr marL="171450" indent="-171450">
              <a:spcAft>
                <a:spcPts val="600"/>
              </a:spcAft>
              <a:buFont typeface="Arial" panose="020B0604020202020204" pitchFamily="34" charset="0"/>
              <a:buChar char="•"/>
              <a:defRPr/>
            </a:pPr>
            <a:r>
              <a:rPr lang="en-US" sz="1100" dirty="0"/>
              <a:t>Personal Feedback for each completed training</a:t>
            </a:r>
          </a:p>
          <a:p>
            <a:pPr marL="171450" indent="-171450">
              <a:spcAft>
                <a:spcPts val="600"/>
              </a:spcAft>
              <a:buFont typeface="Arial" panose="020B0604020202020204" pitchFamily="34" charset="0"/>
              <a:buChar char="•"/>
              <a:defRPr/>
            </a:pPr>
            <a:r>
              <a:rPr lang="en-US" sz="1100" dirty="0"/>
              <a:t>Dynamic Group Calls – yes, you have a voice on these calls, too! </a:t>
            </a:r>
          </a:p>
          <a:p>
            <a:pPr marL="171450" indent="-171450">
              <a:spcAft>
                <a:spcPts val="600"/>
              </a:spcAft>
              <a:buFont typeface="Arial" panose="020B0604020202020204" pitchFamily="34" charset="0"/>
              <a:buChar char="•"/>
              <a:defRPr/>
            </a:pPr>
            <a:r>
              <a:rPr lang="en-US" sz="1100" dirty="0"/>
              <a:t>Training Videos </a:t>
            </a:r>
          </a:p>
          <a:p>
            <a:pPr marL="171450" indent="-171450">
              <a:spcAft>
                <a:spcPts val="600"/>
              </a:spcAft>
              <a:buFont typeface="Arial" panose="020B0604020202020204" pitchFamily="34" charset="0"/>
              <a:buChar char="•"/>
              <a:defRPr/>
            </a:pPr>
            <a:r>
              <a:rPr lang="en-US" sz="1100" dirty="0"/>
              <a:t>Specialized Training </a:t>
            </a:r>
          </a:p>
          <a:p>
            <a:pPr marL="628650" lvl="1" indent="-171450">
              <a:buFont typeface="Arial" panose="020B0604020202020204" pitchFamily="34" charset="0"/>
              <a:buChar char="•"/>
              <a:defRPr/>
            </a:pPr>
            <a:r>
              <a:rPr lang="en-US" sz="1100" dirty="0"/>
              <a:t>Intercession</a:t>
            </a:r>
          </a:p>
          <a:p>
            <a:pPr marL="628650" lvl="1" indent="-171450">
              <a:buFont typeface="Arial" panose="020B0604020202020204" pitchFamily="34" charset="0"/>
              <a:buChar char="•"/>
              <a:defRPr/>
            </a:pPr>
            <a:r>
              <a:rPr lang="en-US" sz="1100" dirty="0"/>
              <a:t>Prophetic</a:t>
            </a:r>
          </a:p>
          <a:p>
            <a:pPr marL="628650" lvl="1" indent="-171450">
              <a:buFont typeface="Arial" panose="020B0604020202020204" pitchFamily="34" charset="0"/>
              <a:buChar char="•"/>
              <a:defRPr/>
            </a:pPr>
            <a:r>
              <a:rPr lang="en-US" sz="1100" dirty="0"/>
              <a:t>Leadership Development </a:t>
            </a:r>
          </a:p>
          <a:p>
            <a:pPr marL="628650" lvl="1" indent="-171450">
              <a:spcAft>
                <a:spcPts val="600"/>
              </a:spcAft>
              <a:buFont typeface="Arial" panose="020B0604020202020204" pitchFamily="34" charset="0"/>
              <a:buChar char="•"/>
              <a:defRPr/>
            </a:pPr>
            <a:r>
              <a:rPr lang="en-US" sz="1100" dirty="0"/>
              <a:t>Real life application of Kingdom perspectives in your life – not just theory.</a:t>
            </a:r>
          </a:p>
          <a:p>
            <a:pPr marL="171450" indent="-171450">
              <a:spcAft>
                <a:spcPts val="600"/>
              </a:spcAft>
              <a:buFont typeface="Arial" panose="020B0604020202020204" pitchFamily="34" charset="0"/>
              <a:buChar char="•"/>
              <a:defRPr/>
            </a:pPr>
            <a:r>
              <a:rPr lang="en-US" sz="1100" dirty="0"/>
              <a:t>Intercession Projects (Blueprints) – Invitation to contribute 1-3x a year</a:t>
            </a:r>
          </a:p>
          <a:p>
            <a:pPr marL="171450" indent="-171450">
              <a:spcAft>
                <a:spcPts val="600"/>
              </a:spcAft>
              <a:buFont typeface="Arial" panose="020B0604020202020204" pitchFamily="34" charset="0"/>
              <a:buChar char="•"/>
              <a:defRPr/>
            </a:pPr>
            <a:r>
              <a:rPr lang="en-US" sz="1100" dirty="0"/>
              <a:t>Access/Invites to local TWC gatherings </a:t>
            </a:r>
          </a:p>
          <a:p>
            <a:pPr marL="171450" indent="-171450">
              <a:spcAft>
                <a:spcPts val="600"/>
              </a:spcAft>
              <a:buFont typeface="Arial" panose="020B0604020202020204" pitchFamily="34" charset="0"/>
              <a:buChar char="•"/>
              <a:defRPr/>
            </a:pPr>
            <a:r>
              <a:rPr lang="en-US" sz="1100" dirty="0"/>
              <a:t>Pray and Craft Impact Prayers: TWC wide and individually for yourself, other Warriors, Christian leaders and people groups/nations in the body of Christ.</a:t>
            </a:r>
          </a:p>
          <a:p>
            <a:pPr marL="171450" indent="-171450">
              <a:spcAft>
                <a:spcPts val="600"/>
              </a:spcAft>
              <a:buFont typeface="Arial" panose="020B0604020202020204" pitchFamily="34" charset="0"/>
              <a:buChar char="•"/>
              <a:defRPr/>
            </a:pPr>
            <a:r>
              <a:rPr lang="en-US" sz="1100" dirty="0"/>
              <a:t>We are a tribe of Warriors, a Band of brothers and sisters becoming champion receivers and givers of God’s amazing love</a:t>
            </a:r>
          </a:p>
          <a:p>
            <a:pPr marL="171450" indent="-171450">
              <a:spcAft>
                <a:spcPts val="600"/>
              </a:spcAft>
              <a:buFont typeface="Arial" panose="020B0604020202020204" pitchFamily="34" charset="0"/>
              <a:buChar char="•"/>
              <a:defRPr/>
            </a:pPr>
            <a:r>
              <a:rPr lang="en-US" sz="1100" dirty="0"/>
              <a:t>Two Publications a month with more training, powerful questions, upcoming events, and articles from our Warriors.</a:t>
            </a:r>
          </a:p>
          <a:p>
            <a:pPr marL="171450" indent="-171450">
              <a:spcAft>
                <a:spcPts val="600"/>
              </a:spcAft>
              <a:buFont typeface="Arial" panose="020B0604020202020204" pitchFamily="34" charset="0"/>
              <a:buChar char="•"/>
              <a:defRPr/>
            </a:pPr>
            <a:r>
              <a:rPr lang="en-US" sz="1100" dirty="0"/>
              <a:t>Discounts – Warrior events, resources, etc.</a:t>
            </a:r>
          </a:p>
          <a:p>
            <a:pPr marL="171450" indent="-171450">
              <a:spcAft>
                <a:spcPts val="600"/>
              </a:spcAft>
              <a:buFont typeface="Arial" panose="020B0604020202020204" pitchFamily="34" charset="0"/>
              <a:buChar char="•"/>
              <a:defRPr/>
            </a:pPr>
            <a:r>
              <a:rPr lang="en-US" sz="1100" dirty="0"/>
              <a:t>8+ years of archived resources – training articles, blogs and member highlights </a:t>
            </a:r>
          </a:p>
          <a:p>
            <a:pPr marL="171450" indent="-171450">
              <a:spcAft>
                <a:spcPts val="600"/>
              </a:spcAft>
              <a:buFont typeface="Arial" panose="020B0604020202020204" pitchFamily="34" charset="0"/>
              <a:buChar char="•"/>
              <a:defRPr/>
            </a:pPr>
            <a:r>
              <a:rPr lang="en-US" sz="1100" dirty="0"/>
              <a:t>We seek to live our Warrior Commission, deepening in God’s heart and gaining confidence in our identity in Him every day.</a:t>
            </a:r>
          </a:p>
          <a:p>
            <a:pPr marL="171450" indent="-171450">
              <a:spcAft>
                <a:spcPts val="600"/>
              </a:spcAft>
              <a:buFont typeface="Arial" panose="020B0604020202020204" pitchFamily="34" charset="0"/>
              <a:buChar char="•"/>
              <a:defRPr/>
            </a:pPr>
            <a:r>
              <a:rPr lang="en-US" sz="1100" dirty="0"/>
              <a:t>And much, much more!</a:t>
            </a:r>
          </a:p>
          <a:p>
            <a:pPr>
              <a:spcAft>
                <a:spcPts val="600"/>
              </a:spcAft>
              <a:defRPr/>
            </a:pPr>
            <a:endParaRPr lang="en-US" sz="1050" dirty="0">
              <a:latin typeface="Garamond" panose="02020404030301010803" pitchFamily="18" charset="0"/>
            </a:endParaRPr>
          </a:p>
        </p:txBody>
      </p:sp>
      <p:sp>
        <p:nvSpPr>
          <p:cNvPr id="13" name="TextBox 10">
            <a:extLst>
              <a:ext uri="{FF2B5EF4-FFF2-40B4-BE49-F238E27FC236}">
                <a16:creationId xmlns:a16="http://schemas.microsoft.com/office/drawing/2014/main" id="{27351BF1-D42F-8149-AEDC-3E6A03F09EB0}"/>
              </a:ext>
            </a:extLst>
          </p:cNvPr>
          <p:cNvSpPr txBox="1">
            <a:spLocks noChangeArrowheads="1"/>
          </p:cNvSpPr>
          <p:nvPr/>
        </p:nvSpPr>
        <p:spPr bwMode="auto">
          <a:xfrm>
            <a:off x="152401" y="8691433"/>
            <a:ext cx="6584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600" dirty="0">
                <a:latin typeface="Arial" panose="020B0604020202020204" pitchFamily="34" charset="0"/>
              </a:rPr>
              <a:t>©2020 The Warrior Commission ©2020 Frontline : This training is only for The Warrior Commission members who may print it for personal use or share via email. </a:t>
            </a:r>
          </a:p>
          <a:p>
            <a:pPr algn="ctr">
              <a:spcBef>
                <a:spcPct val="0"/>
              </a:spcBef>
              <a:buFontTx/>
              <a:buNone/>
            </a:pPr>
            <a:r>
              <a:rPr lang="en-US" altLang="en-US" sz="600" dirty="0">
                <a:latin typeface="Arial" panose="020B0604020202020204" pitchFamily="34" charset="0"/>
              </a:rPr>
              <a:t>Written permission is required for any other use or purpose, for part or all, of its contents. </a:t>
            </a:r>
          </a:p>
          <a:p>
            <a:pPr algn="ctr">
              <a:spcBef>
                <a:spcPct val="0"/>
              </a:spcBef>
              <a:buFontTx/>
              <a:buNone/>
            </a:pPr>
            <a:endParaRPr lang="en-US" altLang="en-US" sz="800" dirty="0">
              <a:latin typeface="Arial" panose="020B0604020202020204" pitchFamily="34" charset="0"/>
            </a:endParaRPr>
          </a:p>
        </p:txBody>
      </p:sp>
      <p:sp>
        <p:nvSpPr>
          <p:cNvPr id="16" name="Rectangle 15">
            <a:extLst>
              <a:ext uri="{FF2B5EF4-FFF2-40B4-BE49-F238E27FC236}">
                <a16:creationId xmlns:a16="http://schemas.microsoft.com/office/drawing/2014/main" id="{1C7677F8-FB13-504E-AB92-4F97D955C3A0}"/>
              </a:ext>
            </a:extLst>
          </p:cNvPr>
          <p:cNvSpPr/>
          <p:nvPr/>
        </p:nvSpPr>
        <p:spPr>
          <a:xfrm>
            <a:off x="120946" y="7304404"/>
            <a:ext cx="6737054" cy="1243012"/>
          </a:xfrm>
          <a:prstGeom prst="rect">
            <a:avLst/>
          </a:prstGeom>
          <a:solidFill>
            <a:srgbClr val="00116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TextBox 8">
            <a:extLst>
              <a:ext uri="{FF2B5EF4-FFF2-40B4-BE49-F238E27FC236}">
                <a16:creationId xmlns:a16="http://schemas.microsoft.com/office/drawing/2014/main" id="{4C309542-E2E0-6044-A3E1-A70FEBE76549}"/>
              </a:ext>
            </a:extLst>
          </p:cNvPr>
          <p:cNvSpPr txBox="1">
            <a:spLocks noChangeArrowheads="1"/>
          </p:cNvSpPr>
          <p:nvPr/>
        </p:nvSpPr>
        <p:spPr bwMode="auto">
          <a:xfrm>
            <a:off x="304801" y="7356043"/>
            <a:ext cx="643225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dirty="0">
                <a:solidFill>
                  <a:schemeClr val="bg1"/>
                </a:solidFill>
                <a:latin typeface="Arial" panose="020B0604020202020204" pitchFamily="34" charset="0"/>
              </a:rPr>
              <a:t>We encourage you to enjoy this publication of The Warrior Commission </a:t>
            </a:r>
            <a:r>
              <a:rPr lang="en-US" altLang="en-US" sz="1100" i="1" dirty="0">
                <a:solidFill>
                  <a:schemeClr val="bg1"/>
                </a:solidFill>
                <a:latin typeface="Arial" panose="020B0604020202020204" pitchFamily="34" charset="0"/>
              </a:rPr>
              <a:t>Frontline</a:t>
            </a:r>
            <a:r>
              <a:rPr lang="en-US" altLang="en-US" sz="1100" dirty="0">
                <a:solidFill>
                  <a:schemeClr val="bg1"/>
                </a:solidFill>
                <a:latin typeface="Arial" panose="020B0604020202020204" pitchFamily="34" charset="0"/>
              </a:rPr>
              <a:t>. We created it with you in mind to support you on your journey with the Lord. You are welcome to print out a copy for your personal use and share it with friends or send it to them through email. </a:t>
            </a:r>
          </a:p>
          <a:p>
            <a:pPr algn="ctr">
              <a:spcBef>
                <a:spcPct val="0"/>
              </a:spcBef>
              <a:buFontTx/>
              <a:buNone/>
            </a:pPr>
            <a:endParaRPr lang="en-US" altLang="en-US" sz="1100" dirty="0">
              <a:solidFill>
                <a:schemeClr val="bg1"/>
              </a:solidFill>
              <a:latin typeface="Arial" panose="020B0604020202020204" pitchFamily="34" charset="0"/>
            </a:endParaRPr>
          </a:p>
          <a:p>
            <a:pPr algn="ctr">
              <a:spcBef>
                <a:spcPct val="0"/>
              </a:spcBef>
              <a:buFontTx/>
              <a:buNone/>
            </a:pPr>
            <a:r>
              <a:rPr lang="en-US" altLang="en-US" sz="1100" dirty="0">
                <a:solidFill>
                  <a:schemeClr val="bg1"/>
                </a:solidFill>
                <a:latin typeface="Arial" panose="020B0604020202020204" pitchFamily="34" charset="0"/>
              </a:rPr>
              <a:t>If you refer to this publication in a group or talk, please sight the source and share a little about TWC so others can hear more about us. </a:t>
            </a:r>
          </a:p>
        </p:txBody>
      </p:sp>
      <p:sp>
        <p:nvSpPr>
          <p:cNvPr id="18" name="TextBox 17">
            <a:extLst>
              <a:ext uri="{FF2B5EF4-FFF2-40B4-BE49-F238E27FC236}">
                <a16:creationId xmlns:a16="http://schemas.microsoft.com/office/drawing/2014/main" id="{6FFB6F22-F550-0345-B91A-A837D00CA8E5}"/>
              </a:ext>
            </a:extLst>
          </p:cNvPr>
          <p:cNvSpPr txBox="1"/>
          <p:nvPr/>
        </p:nvSpPr>
        <p:spPr>
          <a:xfrm>
            <a:off x="499014" y="1835817"/>
            <a:ext cx="6043828" cy="646331"/>
          </a:xfrm>
          <a:prstGeom prst="rect">
            <a:avLst/>
          </a:prstGeom>
          <a:noFill/>
        </p:spPr>
        <p:txBody>
          <a:bodyPr wrap="square" rtlCol="0">
            <a:spAutoFit/>
          </a:bodyPr>
          <a:lstStyle/>
          <a:p>
            <a:pPr algn="ctr"/>
            <a:r>
              <a:rPr lang="en-US" b="1" cap="all" dirty="0">
                <a:latin typeface="Garamond" panose="02020404030301010803" pitchFamily="18" charset="0"/>
              </a:rPr>
              <a:t>WHAT ARE THE PERKS YOU GET AS A WARRIOR IN THE WARRIOR Commission? HERE’S A TASTE!</a:t>
            </a:r>
          </a:p>
        </p:txBody>
      </p:sp>
      <p:pic>
        <p:nvPicPr>
          <p:cNvPr id="1026" name="Picture 2" descr="page11image241886272">
            <a:extLst>
              <a:ext uri="{FF2B5EF4-FFF2-40B4-BE49-F238E27FC236}">
                <a16:creationId xmlns:a16="http://schemas.microsoft.com/office/drawing/2014/main" id="{F96562A8-5F89-404C-9FB5-3CD7A8A81EA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728" y="59686"/>
            <a:ext cx="68580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1image241445952">
            <a:extLst>
              <a:ext uri="{FF2B5EF4-FFF2-40B4-BE49-F238E27FC236}">
                <a16:creationId xmlns:a16="http://schemas.microsoft.com/office/drawing/2014/main" id="{EA226CD3-A246-DB48-9078-04E32AE933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61285"/>
            <a:ext cx="1168400" cy="1384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B478453-5286-F847-8331-61BAE974BA1A}"/>
              </a:ext>
            </a:extLst>
          </p:cNvPr>
          <p:cNvSpPr/>
          <p:nvPr/>
        </p:nvSpPr>
        <p:spPr>
          <a:xfrm>
            <a:off x="1629833" y="114424"/>
            <a:ext cx="4923367" cy="1323439"/>
          </a:xfrm>
          <a:prstGeom prst="rect">
            <a:avLst/>
          </a:prstGeom>
        </p:spPr>
        <p:txBody>
          <a:bodyPr wrap="square">
            <a:spAutoFit/>
          </a:bodyPr>
          <a:lstStyle/>
          <a:p>
            <a:pPr algn="ctr"/>
            <a:r>
              <a:rPr lang="en-US" sz="2000" b="1" dirty="0">
                <a:solidFill>
                  <a:srgbClr val="FFFFFF"/>
                </a:solidFill>
                <a:latin typeface="Batang" panose="02030600000101010101" pitchFamily="18" charset="-127"/>
                <a:ea typeface="Batang" panose="02030600000101010101" pitchFamily="18" charset="-127"/>
              </a:rPr>
              <a:t>Who We Are </a:t>
            </a:r>
            <a:endParaRPr lang="en-US" sz="2000" b="1" dirty="0"/>
          </a:p>
          <a:p>
            <a:r>
              <a:rPr lang="en-US" sz="1200" dirty="0">
                <a:solidFill>
                  <a:srgbClr val="FFFFFF"/>
                </a:solidFill>
                <a:latin typeface="Calibri" panose="020F0502020204030204" pitchFamily="34" charset="0"/>
              </a:rPr>
              <a:t>God calls us to train as Warrior Ambassadors who are a Kingdom bridge to unconditional love and freedom in Christ. We empower a dynamic lifestyle with God and others. Our passion to seek God’s heart means He’s our first love. We believe God expands our capacity to love greatly through abiding rest in Him, even as seasoned Warriors. </a:t>
            </a:r>
            <a:endParaRPr lang="en-US" sz="1200" dirty="0">
              <a:effectLst/>
            </a:endParaRPr>
          </a:p>
        </p:txBody>
      </p:sp>
    </p:spTree>
    <p:extLst>
      <p:ext uri="{BB962C8B-B14F-4D97-AF65-F5344CB8AC3E}">
        <p14:creationId xmlns:p14="http://schemas.microsoft.com/office/powerpoint/2010/main" val="332287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A1CC51-DDDE-1C4F-839F-466AE2A2418E}"/>
              </a:ext>
            </a:extLst>
          </p:cNvPr>
          <p:cNvSpPr/>
          <p:nvPr/>
        </p:nvSpPr>
        <p:spPr>
          <a:xfrm>
            <a:off x="302813" y="8686800"/>
            <a:ext cx="6324600" cy="276225"/>
          </a:xfrm>
          <a:prstGeom prst="rect">
            <a:avLst/>
          </a:prstGeom>
        </p:spPr>
        <p:txBody>
          <a:bodyPr>
            <a:spAutoFit/>
          </a:bodyPr>
          <a:lstStyle/>
          <a:p>
            <a:pPr algn="ctr">
              <a:defRPr/>
            </a:pPr>
            <a:r>
              <a:rPr lang="en-US" sz="600" dirty="0">
                <a:solidFill>
                  <a:schemeClr val="bg1">
                    <a:lumMod val="65000"/>
                  </a:schemeClr>
                </a:solidFill>
              </a:rPr>
              <a:t>©2020 The Warrior Commission ©2020 Frontline  This training journal is only for The Warrior Commission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cxnSp>
        <p:nvCxnSpPr>
          <p:cNvPr id="9" name="Straight Connector 8">
            <a:extLst>
              <a:ext uri="{FF2B5EF4-FFF2-40B4-BE49-F238E27FC236}">
                <a16:creationId xmlns:a16="http://schemas.microsoft.com/office/drawing/2014/main" id="{E50A9162-6734-F94F-BE1F-20211BB42E00}"/>
              </a:ext>
            </a:extLst>
          </p:cNvPr>
          <p:cNvCxnSpPr>
            <a:cxnSpLocks/>
          </p:cNvCxnSpPr>
          <p:nvPr/>
        </p:nvCxnSpPr>
        <p:spPr>
          <a:xfrm>
            <a:off x="6394050" y="1727"/>
            <a:ext cx="0" cy="1152516"/>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ED2B51A-82D8-9F4F-8FDB-118DD6C973AB}"/>
              </a:ext>
            </a:extLst>
          </p:cNvPr>
          <p:cNvCxnSpPr>
            <a:cxnSpLocks/>
          </p:cNvCxnSpPr>
          <p:nvPr/>
        </p:nvCxnSpPr>
        <p:spPr>
          <a:xfrm>
            <a:off x="6552201" y="0"/>
            <a:ext cx="0" cy="2196860"/>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64698E6-D4C8-A141-8FDD-2EEF16BE8917}"/>
              </a:ext>
            </a:extLst>
          </p:cNvPr>
          <p:cNvCxnSpPr>
            <a:cxnSpLocks/>
          </p:cNvCxnSpPr>
          <p:nvPr/>
        </p:nvCxnSpPr>
        <p:spPr>
          <a:xfrm>
            <a:off x="6806280" y="0"/>
            <a:ext cx="0" cy="3374082"/>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C876DA-5788-184B-AB27-90A1F9955B3B}"/>
              </a:ext>
            </a:extLst>
          </p:cNvPr>
          <p:cNvCxnSpPr>
            <a:cxnSpLocks/>
          </p:cNvCxnSpPr>
          <p:nvPr/>
        </p:nvCxnSpPr>
        <p:spPr>
          <a:xfrm>
            <a:off x="6732343" y="4997"/>
            <a:ext cx="0" cy="3067987"/>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2DBEB9C-B371-E642-A01A-F7360709BBDA}"/>
              </a:ext>
            </a:extLst>
          </p:cNvPr>
          <p:cNvCxnSpPr>
            <a:cxnSpLocks/>
          </p:cNvCxnSpPr>
          <p:nvPr/>
        </p:nvCxnSpPr>
        <p:spPr>
          <a:xfrm>
            <a:off x="6644903" y="0"/>
            <a:ext cx="0" cy="2653259"/>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073F589-18C6-AF41-A031-2C0B69454E24}"/>
              </a:ext>
            </a:extLst>
          </p:cNvPr>
          <p:cNvCxnSpPr>
            <a:cxnSpLocks/>
          </p:cNvCxnSpPr>
          <p:nvPr/>
        </p:nvCxnSpPr>
        <p:spPr>
          <a:xfrm>
            <a:off x="6471687" y="-1150"/>
            <a:ext cx="0" cy="1688191"/>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E0E322-B061-3748-8E62-4568BDA1C249}"/>
              </a:ext>
            </a:extLst>
          </p:cNvPr>
          <p:cNvCxnSpPr>
            <a:cxnSpLocks/>
          </p:cNvCxnSpPr>
          <p:nvPr/>
        </p:nvCxnSpPr>
        <p:spPr>
          <a:xfrm flipH="1">
            <a:off x="308402" y="8571301"/>
            <a:ext cx="6283783" cy="0"/>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AC9119D-F680-A64A-8A81-2460F348C379}"/>
              </a:ext>
            </a:extLst>
          </p:cNvPr>
          <p:cNvSpPr/>
          <p:nvPr/>
        </p:nvSpPr>
        <p:spPr>
          <a:xfrm>
            <a:off x="536176" y="397036"/>
            <a:ext cx="5857874" cy="9448740"/>
          </a:xfrm>
          <a:prstGeom prst="rect">
            <a:avLst/>
          </a:prstGeom>
        </p:spPr>
        <p:txBody>
          <a:bodyPr wrap="square" numCol="2" spcCol="457200">
            <a:spAutoFit/>
          </a:bodyPr>
          <a:lstStyle/>
          <a:p>
            <a:r>
              <a:rPr lang="en-US" sz="1100" dirty="0"/>
              <a:t>stronger because of connections and celebration of our own identities, anointing and diversity in Him.</a:t>
            </a:r>
          </a:p>
          <a:p>
            <a:endParaRPr lang="en-US" sz="1100" dirty="0"/>
          </a:p>
          <a:p>
            <a:r>
              <a:rPr lang="en-US" sz="1100" dirty="0"/>
              <a:t>The key? This only comes in intimate connection with God and heart connections through Him. When we see the state of the world and what is being released, we find the opposite of God’s plan…why would we think the enemy would willingly partner with what God is doing? Yet, he always points to God’s opposite and it’s easy to see what God has on hand for us.</a:t>
            </a:r>
          </a:p>
          <a:p>
            <a:r>
              <a:rPr lang="en-US" sz="1100" dirty="0"/>
              <a:t> </a:t>
            </a:r>
          </a:p>
          <a:p>
            <a:pPr algn="ctr"/>
            <a:r>
              <a:rPr lang="en-US" sz="1200" b="1" dirty="0"/>
              <a:t>We have an opportunity </a:t>
            </a:r>
          </a:p>
          <a:p>
            <a:pPr algn="ctr"/>
            <a:r>
              <a:rPr lang="en-US" sz="1200" b="1" dirty="0"/>
              <a:t>-- maybe it would be better to say, we have an invitation – </a:t>
            </a:r>
          </a:p>
          <a:p>
            <a:pPr algn="ctr"/>
            <a:r>
              <a:rPr lang="en-US" sz="1200" b="1" dirty="0"/>
              <a:t>from God to think differently.</a:t>
            </a:r>
          </a:p>
          <a:p>
            <a:r>
              <a:rPr lang="en-US" sz="1100" dirty="0"/>
              <a:t> </a:t>
            </a:r>
          </a:p>
          <a:p>
            <a:r>
              <a:rPr lang="en-US" sz="1100" dirty="0"/>
              <a:t>TWC has a value of being a prophetic culture. Much of that value is lived out because we passionately pursue the heart of God. This passion opens our hearts to being a healthy and joyful prophetic Warrior-EPIC Nation. </a:t>
            </a:r>
          </a:p>
          <a:p>
            <a:r>
              <a:rPr lang="en-US" sz="1100" dirty="0"/>
              <a:t> </a:t>
            </a:r>
          </a:p>
          <a:p>
            <a:r>
              <a:rPr lang="en-US" sz="1100" dirty="0"/>
              <a:t>As a prophetically inspired community, we learn to hear and steward what God is doing. This cultural value means we train in sensitivity to Him and with each other. This means we continue to mature. God asks that we are willing to let our “how to” be upgraded and refined. </a:t>
            </a:r>
          </a:p>
          <a:p>
            <a:endParaRPr lang="en-US" sz="1100" dirty="0"/>
          </a:p>
          <a:p>
            <a:r>
              <a:rPr lang="en-US" sz="1100" dirty="0"/>
              <a:t>Our training lifestyle includes maturing in the prophetic. We choose to do what we see our Father doing and say what we hear our Father say, just as Jesus modeled. We are inspired to seek the prophetic promises of God, knowing our lives are meant to live in intimate partnership with Him in the fullness of those promises. </a:t>
            </a:r>
          </a:p>
          <a:p>
            <a:r>
              <a:rPr lang="en-US" sz="1100" dirty="0"/>
              <a:t> </a:t>
            </a:r>
          </a:p>
          <a:p>
            <a:r>
              <a:rPr lang="en-US" sz="1100" dirty="0"/>
              <a:t>The TWC culture we live in reflects our Training Lifestyle. And, yes, it is very different from the world. Our development and connections are always being strengthened and refined. TWC is not a building or an </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r>
              <a:rPr lang="en-US" sz="1100" dirty="0"/>
              <a:t>organization. It is not about color, race, nationality or denomination. TWC is a living, breathing, Kingdom organism acting as a bridge from heaven to earth. </a:t>
            </a:r>
          </a:p>
          <a:p>
            <a:r>
              <a:rPr lang="en-US" sz="1100" dirty="0"/>
              <a:t> </a:t>
            </a:r>
          </a:p>
          <a:p>
            <a:r>
              <a:rPr lang="en-US" sz="1100" dirty="0"/>
              <a:t>We have a commission to live from intimacy in God and heart connections through Him. That is the lens we wear. That is the perspective we adopt. Our perspectives define our relationships. Perspectives can open or close doors to truly seeing the heart of another. Let’s choose to see with God’s perspectives so those doors will fly open.</a:t>
            </a:r>
          </a:p>
          <a:p>
            <a:r>
              <a:rPr lang="en-US" sz="1100" dirty="0"/>
              <a:t> </a:t>
            </a:r>
          </a:p>
          <a:p>
            <a:r>
              <a:rPr lang="en-US" sz="1100" dirty="0"/>
              <a:t>We allow time for the process of our growth in the prophetic, practicing “hearing” God’s heart, loving the learning and knowing the process of our growth enriches us beyond our wildest imagination. We do this as individuals. We also do this as a Warrior-EPIC nation. </a:t>
            </a:r>
          </a:p>
          <a:p>
            <a:r>
              <a:rPr lang="en-US" sz="1100" dirty="0"/>
              <a:t> </a:t>
            </a:r>
          </a:p>
          <a:p>
            <a:r>
              <a:rPr lang="en-US" sz="1100" dirty="0"/>
              <a:t>We have committed to take what each of you share, pulling together all the dots, to better see God’s plan (not any one person’s idea). This collective wisdom forms the strategy we have for now and future. Our passion for Him is needed in this world. Our perspectives of heart connections through Him are what people long to see lived out. </a:t>
            </a:r>
          </a:p>
          <a:p>
            <a:r>
              <a:rPr lang="en-US" sz="1100" dirty="0"/>
              <a:t> </a:t>
            </a:r>
          </a:p>
          <a:p>
            <a:r>
              <a:rPr lang="en-US" sz="1100" dirty="0"/>
              <a:t>All of this passion and preparation makes us ready for when God says,</a:t>
            </a:r>
          </a:p>
          <a:p>
            <a:endParaRPr lang="en-US" sz="1100" dirty="0"/>
          </a:p>
          <a:p>
            <a:pPr algn="ctr"/>
            <a:r>
              <a:rPr lang="en-US" sz="1100" b="1" dirty="0"/>
              <a:t> </a:t>
            </a:r>
            <a:r>
              <a:rPr lang="en-US" sz="1200" b="1" dirty="0"/>
              <a:t>“The time is now!”</a:t>
            </a:r>
            <a:r>
              <a:rPr lang="en-US" sz="1200" dirty="0"/>
              <a:t> </a:t>
            </a:r>
            <a:endParaRPr lang="en-US" sz="1200" b="1" dirty="0"/>
          </a:p>
          <a:p>
            <a:r>
              <a:rPr lang="en-US" sz="1100" dirty="0"/>
              <a:t> </a:t>
            </a:r>
          </a:p>
          <a:p>
            <a:r>
              <a:rPr lang="en-US" sz="1100" dirty="0"/>
              <a:t>As we come to the end of our current training year, enjoy ebb and then come back in July ready for our new Training Year. </a:t>
            </a:r>
          </a:p>
          <a:p>
            <a:endParaRPr lang="en-US" sz="1100" dirty="0"/>
          </a:p>
          <a:p>
            <a:r>
              <a:rPr lang="en-US" sz="1100" dirty="0"/>
              <a:t>We are putting some of the final tweaks in place for what is coming: New Website Forum (our own TWC Facebook), Forum Calendar, and our new Operations Manager, Mary, highlighted in our Member Spotlight section. </a:t>
            </a:r>
          </a:p>
          <a:p>
            <a:r>
              <a:rPr lang="en-US" sz="1100" dirty="0"/>
              <a:t>Read through this Frontline to find out more about the things and people God is putting in place. </a:t>
            </a:r>
          </a:p>
        </p:txBody>
      </p:sp>
    </p:spTree>
    <p:extLst>
      <p:ext uri="{BB962C8B-B14F-4D97-AF65-F5344CB8AC3E}">
        <p14:creationId xmlns:p14="http://schemas.microsoft.com/office/powerpoint/2010/main" val="325727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1FDA71-85A7-FE43-8EC2-014FEB7C2313}"/>
              </a:ext>
            </a:extLst>
          </p:cNvPr>
          <p:cNvSpPr txBox="1"/>
          <p:nvPr/>
        </p:nvSpPr>
        <p:spPr>
          <a:xfrm>
            <a:off x="531756" y="293688"/>
            <a:ext cx="5857875" cy="2862322"/>
          </a:xfrm>
          <a:prstGeom prst="rect">
            <a:avLst/>
          </a:prstGeom>
          <a:noFill/>
          <a:ln>
            <a:noFill/>
          </a:ln>
        </p:spPr>
        <p:txBody>
          <a:bodyPr wrap="square" rtlCol="0">
            <a:spAutoFit/>
          </a:bodyPr>
          <a:lstStyle/>
          <a:p>
            <a:r>
              <a:rPr lang="en-US" sz="1200" dirty="0"/>
              <a:t>to return to alignment with Him when circumstances draw us out of that place of rest. </a:t>
            </a:r>
          </a:p>
          <a:p>
            <a:endParaRPr lang="en-US" sz="1200" dirty="0"/>
          </a:p>
          <a:p>
            <a:r>
              <a:rPr lang="en-US" sz="1200" dirty="0"/>
              <a:t>We embrace the opportunities that our TWC training provides. We find it encourages intimacy in personal encounter as we make space in our training for God to move. </a:t>
            </a:r>
          </a:p>
          <a:p>
            <a:r>
              <a:rPr lang="en-US" sz="1200" dirty="0"/>
              <a:t> </a:t>
            </a:r>
          </a:p>
          <a:p>
            <a:r>
              <a:rPr lang="en-US" sz="1200" dirty="0"/>
              <a:t>The relational insights and discussions we have together are an amazing treasure. They pour spiritual fuel on flames of our authentic identities and reframe our negative, old man mindsets. God moves through the revelation someone shares to increase our hunger for Him. We celebrate the revelation and upgrade another Warrior experienced. Their upgrade prompts us to be open and seek our own upgrades as we press into relationship in Him. </a:t>
            </a:r>
          </a:p>
          <a:p>
            <a:r>
              <a:rPr lang="en-US" sz="1200" dirty="0"/>
              <a:t> </a:t>
            </a:r>
          </a:p>
          <a:p>
            <a:r>
              <a:rPr lang="en-US" sz="1200" dirty="0"/>
              <a:t>This Warrior lifestyle is not passive existence.  We accept God’s commission to enter into vibrant living, based in our own desires to foster space for personal encounter with Father’s heart, Jesus and Holy Spirit. We count each opportunity for personal connection with our God as a way to explore and expand a radiant relationship with God. </a:t>
            </a:r>
          </a:p>
        </p:txBody>
      </p:sp>
      <p:sp>
        <p:nvSpPr>
          <p:cNvPr id="28" name="Rectangle 27">
            <a:extLst>
              <a:ext uri="{FF2B5EF4-FFF2-40B4-BE49-F238E27FC236}">
                <a16:creationId xmlns:a16="http://schemas.microsoft.com/office/drawing/2014/main" id="{108FB40A-0FD0-E04F-A468-E7B8E9792843}"/>
              </a:ext>
            </a:extLst>
          </p:cNvPr>
          <p:cNvSpPr/>
          <p:nvPr/>
        </p:nvSpPr>
        <p:spPr>
          <a:xfrm>
            <a:off x="302813" y="8686800"/>
            <a:ext cx="6324600" cy="276225"/>
          </a:xfrm>
          <a:prstGeom prst="rect">
            <a:avLst/>
          </a:prstGeom>
        </p:spPr>
        <p:txBody>
          <a:bodyPr>
            <a:spAutoFit/>
          </a:bodyPr>
          <a:lstStyle/>
          <a:p>
            <a:pPr algn="ctr">
              <a:defRPr/>
            </a:pPr>
            <a:r>
              <a:rPr lang="en-US" sz="600" dirty="0">
                <a:solidFill>
                  <a:schemeClr val="bg1">
                    <a:lumMod val="65000"/>
                  </a:schemeClr>
                </a:solidFill>
              </a:rPr>
              <a:t>©2020 The Warrior Commission ©2020 Frontline  This training journal is only for The Warrior Commission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cxnSp>
        <p:nvCxnSpPr>
          <p:cNvPr id="32" name="Straight Connector 31">
            <a:extLst>
              <a:ext uri="{FF2B5EF4-FFF2-40B4-BE49-F238E27FC236}">
                <a16:creationId xmlns:a16="http://schemas.microsoft.com/office/drawing/2014/main" id="{970D3052-D362-0F46-B96E-546D46A7448A}"/>
              </a:ext>
            </a:extLst>
          </p:cNvPr>
          <p:cNvCxnSpPr>
            <a:cxnSpLocks/>
          </p:cNvCxnSpPr>
          <p:nvPr/>
        </p:nvCxnSpPr>
        <p:spPr>
          <a:xfrm flipH="1">
            <a:off x="308402" y="8571301"/>
            <a:ext cx="6283783" cy="0"/>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47ECB049-307B-ED43-A8C0-C08237682A59}"/>
              </a:ext>
            </a:extLst>
          </p:cNvPr>
          <p:cNvGrpSpPr/>
          <p:nvPr/>
        </p:nvGrpSpPr>
        <p:grpSpPr>
          <a:xfrm rot="16200000">
            <a:off x="4830865" y="3604539"/>
            <a:ext cx="571500" cy="3375232"/>
            <a:chOff x="6394050" y="-1150"/>
            <a:chExt cx="412230" cy="3375232"/>
          </a:xfrm>
        </p:grpSpPr>
        <p:cxnSp>
          <p:nvCxnSpPr>
            <p:cNvPr id="41" name="Straight Connector 40">
              <a:extLst>
                <a:ext uri="{FF2B5EF4-FFF2-40B4-BE49-F238E27FC236}">
                  <a16:creationId xmlns:a16="http://schemas.microsoft.com/office/drawing/2014/main" id="{B0CCE0D0-4348-A341-8B00-1627F41BC83E}"/>
                </a:ext>
              </a:extLst>
            </p:cNvPr>
            <p:cNvCxnSpPr>
              <a:cxnSpLocks/>
            </p:cNvCxnSpPr>
            <p:nvPr/>
          </p:nvCxnSpPr>
          <p:spPr>
            <a:xfrm>
              <a:off x="6394050" y="1727"/>
              <a:ext cx="0" cy="1152516"/>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D1972E-6714-8A43-84EA-EB61319C5486}"/>
                </a:ext>
              </a:extLst>
            </p:cNvPr>
            <p:cNvCxnSpPr>
              <a:cxnSpLocks/>
            </p:cNvCxnSpPr>
            <p:nvPr/>
          </p:nvCxnSpPr>
          <p:spPr>
            <a:xfrm>
              <a:off x="6552201" y="0"/>
              <a:ext cx="0" cy="2196860"/>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39BD23B-DE44-B444-A781-E65BAD55F476}"/>
                </a:ext>
              </a:extLst>
            </p:cNvPr>
            <p:cNvCxnSpPr>
              <a:cxnSpLocks/>
            </p:cNvCxnSpPr>
            <p:nvPr/>
          </p:nvCxnSpPr>
          <p:spPr>
            <a:xfrm>
              <a:off x="6806280" y="0"/>
              <a:ext cx="0" cy="3374082"/>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A94EA88-0442-C941-A118-86DBD1B8FD73}"/>
                </a:ext>
              </a:extLst>
            </p:cNvPr>
            <p:cNvCxnSpPr>
              <a:cxnSpLocks/>
            </p:cNvCxnSpPr>
            <p:nvPr/>
          </p:nvCxnSpPr>
          <p:spPr>
            <a:xfrm>
              <a:off x="6732343" y="4997"/>
              <a:ext cx="0" cy="3067987"/>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F57ADC-6275-B44B-B15A-9CEFEAF62111}"/>
                </a:ext>
              </a:extLst>
            </p:cNvPr>
            <p:cNvCxnSpPr>
              <a:cxnSpLocks/>
            </p:cNvCxnSpPr>
            <p:nvPr/>
          </p:nvCxnSpPr>
          <p:spPr>
            <a:xfrm>
              <a:off x="6644903" y="0"/>
              <a:ext cx="0" cy="2653259"/>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8284BF4-C809-1547-9EBB-E7795FC89048}"/>
                </a:ext>
              </a:extLst>
            </p:cNvPr>
            <p:cNvCxnSpPr>
              <a:cxnSpLocks/>
            </p:cNvCxnSpPr>
            <p:nvPr/>
          </p:nvCxnSpPr>
          <p:spPr>
            <a:xfrm>
              <a:off x="6471687" y="-1150"/>
              <a:ext cx="0" cy="1688191"/>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grpSp>
      <p:pic>
        <p:nvPicPr>
          <p:cNvPr id="22" name="Picture 21" descr="A group of clouds in the sky&#10;&#10;Description automatically generated">
            <a:extLst>
              <a:ext uri="{FF2B5EF4-FFF2-40B4-BE49-F238E27FC236}">
                <a16:creationId xmlns:a16="http://schemas.microsoft.com/office/drawing/2014/main" id="{D89210F9-A032-8845-9DF7-E204D8325DC2}"/>
              </a:ext>
            </a:extLst>
          </p:cNvPr>
          <p:cNvPicPr/>
          <p:nvPr/>
        </p:nvPicPr>
        <p:blipFill>
          <a:blip r:embed="rId2" cstate="email">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a:ext>
            </a:extLst>
          </a:blip>
          <a:stretch>
            <a:fillRect/>
          </a:stretch>
        </p:blipFill>
        <p:spPr>
          <a:xfrm>
            <a:off x="468369" y="341975"/>
            <a:ext cx="5921261" cy="4203270"/>
          </a:xfrm>
          <a:prstGeom prst="rect">
            <a:avLst/>
          </a:prstGeom>
        </p:spPr>
      </p:pic>
      <p:sp>
        <p:nvSpPr>
          <p:cNvPr id="3" name="Rectangle 2">
            <a:extLst>
              <a:ext uri="{FF2B5EF4-FFF2-40B4-BE49-F238E27FC236}">
                <a16:creationId xmlns:a16="http://schemas.microsoft.com/office/drawing/2014/main" id="{126B22A7-1EE6-A549-BF3A-77B44DE67657}"/>
              </a:ext>
            </a:extLst>
          </p:cNvPr>
          <p:cNvSpPr/>
          <p:nvPr/>
        </p:nvSpPr>
        <p:spPr>
          <a:xfrm>
            <a:off x="468369" y="341974"/>
            <a:ext cx="5921261" cy="4154984"/>
          </a:xfrm>
          <a:prstGeom prst="rect">
            <a:avLst/>
          </a:prstGeom>
        </p:spPr>
        <p:txBody>
          <a:bodyPr wrap="square">
            <a:spAutoFit/>
          </a:bodyPr>
          <a:lstStyle/>
          <a:p>
            <a:r>
              <a:rPr lang="en-US" sz="1200" b="1" dirty="0">
                <a:solidFill>
                  <a:srgbClr val="941651"/>
                </a:solidFill>
              </a:rPr>
              <a:t>VALUE: DEVELOP A PROPHETIC PEOPLE WITH IMPACT, WHO ARE INTUITIVE, JOYFUL, HEALTHY AND STRONG</a:t>
            </a:r>
            <a:endParaRPr lang="en-US" sz="1200" dirty="0">
              <a:solidFill>
                <a:srgbClr val="941651"/>
              </a:solidFill>
            </a:endParaRPr>
          </a:p>
          <a:p>
            <a:r>
              <a:rPr lang="en-US" sz="1200" b="1" i="1" dirty="0">
                <a:solidFill>
                  <a:srgbClr val="941651"/>
                </a:solidFill>
              </a:rPr>
              <a:t>Principle: Develop healthy prophetic people who think supernaturally, displacing obstacles with majesty, fully persuaded that good overcomes evil.</a:t>
            </a:r>
            <a:endParaRPr lang="en-US" sz="1200" dirty="0">
              <a:solidFill>
                <a:srgbClr val="941651"/>
              </a:solidFill>
            </a:endParaRPr>
          </a:p>
          <a:p>
            <a:r>
              <a:rPr lang="en-US" sz="1200" dirty="0"/>
              <a:t> </a:t>
            </a:r>
          </a:p>
          <a:p>
            <a:r>
              <a:rPr lang="en-US" sz="1200" dirty="0"/>
              <a:t>Action Plan:</a:t>
            </a:r>
          </a:p>
          <a:p>
            <a:pPr lvl="0"/>
            <a:r>
              <a:rPr lang="en-US" sz="1200" dirty="0"/>
              <a:t>Our training is based on the New Testament prophetic that Jesus embodied.</a:t>
            </a:r>
          </a:p>
          <a:p>
            <a:pPr lvl="0"/>
            <a:r>
              <a:rPr lang="en-US" sz="1200" dirty="0"/>
              <a:t>Our focus is on the nature of God and value for the Fruit of the Spirit, as equally as the Gifts.</a:t>
            </a:r>
          </a:p>
          <a:p>
            <a:pPr lvl="0"/>
            <a:r>
              <a:rPr lang="en-US" sz="1200" dirty="0"/>
              <a:t>We are inspired to seek the prophetic promises of God, knowing our lives are meant to live in the fullness of those promises.</a:t>
            </a:r>
          </a:p>
          <a:p>
            <a:pPr lvl="0"/>
            <a:r>
              <a:rPr lang="en-US" sz="1200" dirty="0"/>
              <a:t>We allow time for the process of our growth, loving the learning and knowing the process makes us rich.</a:t>
            </a:r>
          </a:p>
          <a:p>
            <a:pPr lvl="0"/>
            <a:r>
              <a:rPr lang="en-US" sz="1200" dirty="0"/>
              <a:t>We have the courage to take the time to heal before moving to higher altitudes of our training, knowing wounds do not heal as easily in those places.  When God brings up an area of wounding, we immediately take a warrior stance to bravely face it and give it over to God.</a:t>
            </a:r>
          </a:p>
          <a:p>
            <a:r>
              <a:rPr lang="en-US" sz="1200" dirty="0"/>
              <a:t> </a:t>
            </a:r>
          </a:p>
          <a:p>
            <a:r>
              <a:rPr lang="en-US" sz="1200" b="1" dirty="0">
                <a:solidFill>
                  <a:srgbClr val="941651"/>
                </a:solidFill>
              </a:rPr>
              <a:t>VALUE: DEVELOP THE MATURITY OF THE NEW WAY OF LIFE IN CHRIST</a:t>
            </a:r>
            <a:endParaRPr lang="en-US" sz="1200" dirty="0">
              <a:solidFill>
                <a:srgbClr val="941651"/>
              </a:solidFill>
            </a:endParaRPr>
          </a:p>
          <a:p>
            <a:r>
              <a:rPr lang="en-US" sz="1200" b="1" i="1" dirty="0">
                <a:solidFill>
                  <a:srgbClr val="941651"/>
                </a:solidFill>
              </a:rPr>
              <a:t>Principle: Focus on who we are as a New Creation in a New Testament Kingdom.</a:t>
            </a:r>
            <a:endParaRPr lang="en-US" sz="1200" dirty="0">
              <a:solidFill>
                <a:srgbClr val="941651"/>
              </a:solidFill>
            </a:endParaRPr>
          </a:p>
          <a:p>
            <a:r>
              <a:rPr lang="en-US" sz="1200" dirty="0"/>
              <a:t> </a:t>
            </a:r>
          </a:p>
          <a:p>
            <a:r>
              <a:rPr lang="en-US" sz="1200" dirty="0"/>
              <a:t>Action Plan:</a:t>
            </a:r>
          </a:p>
          <a:p>
            <a:pPr lvl="0"/>
            <a:r>
              <a:rPr lang="en-US" sz="1200" dirty="0"/>
              <a:t>The New Testament and the development of our righteousness is our focus</a:t>
            </a:r>
          </a:p>
          <a:p>
            <a:pPr lvl="0"/>
            <a:r>
              <a:rPr lang="en-US" sz="1200" dirty="0"/>
              <a:t>We speak and train to who people are and are becoming.</a:t>
            </a:r>
          </a:p>
        </p:txBody>
      </p:sp>
      <p:grpSp>
        <p:nvGrpSpPr>
          <p:cNvPr id="24" name="Group 23">
            <a:extLst>
              <a:ext uri="{FF2B5EF4-FFF2-40B4-BE49-F238E27FC236}">
                <a16:creationId xmlns:a16="http://schemas.microsoft.com/office/drawing/2014/main" id="{CADF79F8-DAFF-7447-87AD-BA9BEF132B9E}"/>
              </a:ext>
            </a:extLst>
          </p:cNvPr>
          <p:cNvGrpSpPr/>
          <p:nvPr/>
        </p:nvGrpSpPr>
        <p:grpSpPr>
          <a:xfrm rot="5400000" flipH="1">
            <a:off x="1525529" y="3604538"/>
            <a:ext cx="571500" cy="3375232"/>
            <a:chOff x="6394050" y="-1150"/>
            <a:chExt cx="412230" cy="3375232"/>
          </a:xfrm>
        </p:grpSpPr>
        <p:cxnSp>
          <p:nvCxnSpPr>
            <p:cNvPr id="25" name="Straight Connector 24">
              <a:extLst>
                <a:ext uri="{FF2B5EF4-FFF2-40B4-BE49-F238E27FC236}">
                  <a16:creationId xmlns:a16="http://schemas.microsoft.com/office/drawing/2014/main" id="{0D840DBC-5EB3-1441-8A78-5E8F6448241F}"/>
                </a:ext>
              </a:extLst>
            </p:cNvPr>
            <p:cNvCxnSpPr>
              <a:cxnSpLocks/>
            </p:cNvCxnSpPr>
            <p:nvPr/>
          </p:nvCxnSpPr>
          <p:spPr>
            <a:xfrm>
              <a:off x="6394050" y="1727"/>
              <a:ext cx="0" cy="1152516"/>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D8F091E-3EAD-1A40-A1A2-02A0DDA91A6F}"/>
                </a:ext>
              </a:extLst>
            </p:cNvPr>
            <p:cNvCxnSpPr>
              <a:cxnSpLocks/>
            </p:cNvCxnSpPr>
            <p:nvPr/>
          </p:nvCxnSpPr>
          <p:spPr>
            <a:xfrm>
              <a:off x="6552201" y="0"/>
              <a:ext cx="0" cy="2196860"/>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D444C81-D7ED-E244-826D-07CFD724F468}"/>
                </a:ext>
              </a:extLst>
            </p:cNvPr>
            <p:cNvCxnSpPr>
              <a:cxnSpLocks/>
            </p:cNvCxnSpPr>
            <p:nvPr/>
          </p:nvCxnSpPr>
          <p:spPr>
            <a:xfrm>
              <a:off x="6806280" y="0"/>
              <a:ext cx="0" cy="3374082"/>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B0DCCC-E320-FF42-8053-F7B86A3AC00B}"/>
                </a:ext>
              </a:extLst>
            </p:cNvPr>
            <p:cNvCxnSpPr>
              <a:cxnSpLocks/>
            </p:cNvCxnSpPr>
            <p:nvPr/>
          </p:nvCxnSpPr>
          <p:spPr>
            <a:xfrm>
              <a:off x="6732343" y="4997"/>
              <a:ext cx="0" cy="3067987"/>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8E084F2-DD79-A148-9533-8DABB0C37E82}"/>
                </a:ext>
              </a:extLst>
            </p:cNvPr>
            <p:cNvCxnSpPr>
              <a:cxnSpLocks/>
            </p:cNvCxnSpPr>
            <p:nvPr/>
          </p:nvCxnSpPr>
          <p:spPr>
            <a:xfrm>
              <a:off x="6644903" y="0"/>
              <a:ext cx="0" cy="2653259"/>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DD6A760-34A1-A949-94AB-D874B491A6FC}"/>
                </a:ext>
              </a:extLst>
            </p:cNvPr>
            <p:cNvCxnSpPr>
              <a:cxnSpLocks/>
            </p:cNvCxnSpPr>
            <p:nvPr/>
          </p:nvCxnSpPr>
          <p:spPr>
            <a:xfrm>
              <a:off x="6471687" y="-1150"/>
              <a:ext cx="0" cy="1688191"/>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grpSp>
      <p:pic>
        <p:nvPicPr>
          <p:cNvPr id="7" name="Picture 6" descr="A large waterfall in a forest&#10;&#10;Description automatically generated">
            <a:extLst>
              <a:ext uri="{FF2B5EF4-FFF2-40B4-BE49-F238E27FC236}">
                <a16:creationId xmlns:a16="http://schemas.microsoft.com/office/drawing/2014/main" id="{D7B14FC1-FF58-CD4A-BD3E-B96D31D36E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813" y="5731948"/>
            <a:ext cx="3571459" cy="2736849"/>
          </a:xfrm>
          <a:prstGeom prst="rect">
            <a:avLst/>
          </a:prstGeom>
        </p:spPr>
      </p:pic>
      <p:sp>
        <p:nvSpPr>
          <p:cNvPr id="8" name="TextBox 7">
            <a:extLst>
              <a:ext uri="{FF2B5EF4-FFF2-40B4-BE49-F238E27FC236}">
                <a16:creationId xmlns:a16="http://schemas.microsoft.com/office/drawing/2014/main" id="{520CEE97-2FC9-414A-AB14-365E42BDE012}"/>
              </a:ext>
            </a:extLst>
          </p:cNvPr>
          <p:cNvSpPr txBox="1"/>
          <p:nvPr/>
        </p:nvSpPr>
        <p:spPr>
          <a:xfrm>
            <a:off x="4127500" y="5710006"/>
            <a:ext cx="2375634" cy="2677656"/>
          </a:xfrm>
          <a:prstGeom prst="rect">
            <a:avLst/>
          </a:prstGeom>
          <a:noFill/>
        </p:spPr>
        <p:txBody>
          <a:bodyPr wrap="square" rtlCol="0">
            <a:spAutoFit/>
          </a:bodyPr>
          <a:lstStyle/>
          <a:p>
            <a:pPr algn="ctr"/>
            <a:r>
              <a:rPr lang="en-US" sz="2800" b="1" i="1" dirty="0">
                <a:latin typeface="Baskerville SemiBold" panose="02020502070401020303" pitchFamily="18" charset="0"/>
                <a:ea typeface="Baskerville SemiBold" panose="02020502070401020303" pitchFamily="18" charset="0"/>
                <a:cs typeface="Apple Chancery" panose="03020702040506060504" pitchFamily="66" charset="-79"/>
              </a:rPr>
              <a:t>Worship Ebb</a:t>
            </a:r>
          </a:p>
          <a:p>
            <a:pPr algn="ctr"/>
            <a:endParaRPr lang="en-US" sz="2800" b="1" i="1" dirty="0">
              <a:latin typeface="Baskerville SemiBold" panose="02020502070401020303" pitchFamily="18" charset="0"/>
              <a:ea typeface="Baskerville SemiBold" panose="02020502070401020303" pitchFamily="18" charset="0"/>
              <a:cs typeface="Apple Chancery" panose="03020702040506060504" pitchFamily="66" charset="-79"/>
            </a:endParaRPr>
          </a:p>
          <a:p>
            <a:pPr algn="ctr"/>
            <a:endParaRPr lang="en-US" sz="2800" b="1" i="1" dirty="0">
              <a:latin typeface="Baskerville SemiBold" panose="02020502070401020303" pitchFamily="18" charset="0"/>
              <a:ea typeface="Baskerville SemiBold" panose="02020502070401020303" pitchFamily="18" charset="0"/>
              <a:cs typeface="Apple Chancery" panose="03020702040506060504" pitchFamily="66" charset="-79"/>
            </a:endParaRPr>
          </a:p>
          <a:p>
            <a:pPr algn="ctr"/>
            <a:r>
              <a:rPr lang="en-US" sz="2800" b="1" i="1" dirty="0">
                <a:latin typeface="Baskerville SemiBold" panose="02020502070401020303" pitchFamily="18" charset="0"/>
                <a:ea typeface="Baskerville SemiBold" panose="02020502070401020303" pitchFamily="18" charset="0"/>
                <a:cs typeface="Apple Chancery" panose="03020702040506060504" pitchFamily="66" charset="-79"/>
              </a:rPr>
              <a:t>June 21 </a:t>
            </a:r>
          </a:p>
          <a:p>
            <a:pPr algn="ctr"/>
            <a:r>
              <a:rPr lang="en-US" sz="2800" b="1" i="1" dirty="0">
                <a:latin typeface="Baskerville SemiBold" panose="02020502070401020303" pitchFamily="18" charset="0"/>
                <a:ea typeface="Baskerville SemiBold" panose="02020502070401020303" pitchFamily="18" charset="0"/>
                <a:cs typeface="Apple Chancery" panose="03020702040506060504" pitchFamily="66" charset="-79"/>
              </a:rPr>
              <a:t>to</a:t>
            </a:r>
          </a:p>
          <a:p>
            <a:pPr algn="ctr"/>
            <a:r>
              <a:rPr lang="en-US" sz="2800" b="1" i="1" dirty="0">
                <a:latin typeface="Baskerville SemiBold" panose="02020502070401020303" pitchFamily="18" charset="0"/>
                <a:ea typeface="Baskerville SemiBold" panose="02020502070401020303" pitchFamily="18" charset="0"/>
                <a:cs typeface="Apple Chancery" panose="03020702040506060504" pitchFamily="66" charset="-79"/>
              </a:rPr>
              <a:t>July 5</a:t>
            </a:r>
          </a:p>
        </p:txBody>
      </p:sp>
      <p:pic>
        <p:nvPicPr>
          <p:cNvPr id="10" name="Picture 9" descr="A close up of a logo&#10;&#10;Description automatically generated">
            <a:extLst>
              <a:ext uri="{FF2B5EF4-FFF2-40B4-BE49-F238E27FC236}">
                <a16:creationId xmlns:a16="http://schemas.microsoft.com/office/drawing/2014/main" id="{098917C9-ACD4-7247-9319-EEBA8A45DC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09419" y="6313066"/>
            <a:ext cx="1221344" cy="610672"/>
          </a:xfrm>
          <a:prstGeom prst="rect">
            <a:avLst/>
          </a:prstGeom>
        </p:spPr>
      </p:pic>
    </p:spTree>
    <p:extLst>
      <p:ext uri="{BB962C8B-B14F-4D97-AF65-F5344CB8AC3E}">
        <p14:creationId xmlns:p14="http://schemas.microsoft.com/office/powerpoint/2010/main" val="412279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8C410D-9D4E-3446-9D1F-EC94DEBEEC11}"/>
              </a:ext>
            </a:extLst>
          </p:cNvPr>
          <p:cNvSpPr txBox="1"/>
          <p:nvPr/>
        </p:nvSpPr>
        <p:spPr>
          <a:xfrm>
            <a:off x="542925" y="4883469"/>
            <a:ext cx="422342" cy="369332"/>
          </a:xfrm>
          <a:prstGeom prst="rect">
            <a:avLst/>
          </a:prstGeom>
          <a:noFill/>
        </p:spPr>
        <p:txBody>
          <a:bodyPr wrap="square" rtlCol="0">
            <a:spAutoFit/>
          </a:bodyPr>
          <a:lstStyle/>
          <a:p>
            <a:endParaRPr lang="en-US" dirty="0"/>
          </a:p>
        </p:txBody>
      </p:sp>
      <p:sp>
        <p:nvSpPr>
          <p:cNvPr id="6" name="Rectangle 5">
            <a:extLst>
              <a:ext uri="{FF2B5EF4-FFF2-40B4-BE49-F238E27FC236}">
                <a16:creationId xmlns:a16="http://schemas.microsoft.com/office/drawing/2014/main" id="{3FB8097A-3611-334A-A94C-6C4E1CF8DC78}"/>
              </a:ext>
            </a:extLst>
          </p:cNvPr>
          <p:cNvSpPr/>
          <p:nvPr/>
        </p:nvSpPr>
        <p:spPr>
          <a:xfrm>
            <a:off x="0" y="170578"/>
            <a:ext cx="6857999" cy="1138425"/>
          </a:xfrm>
          <a:prstGeom prst="rect">
            <a:avLst/>
          </a:prstGeom>
          <a:solidFill>
            <a:schemeClr val="accent1">
              <a:lumMod val="50000"/>
            </a:schemeClr>
          </a:solidFill>
          <a:ln>
            <a:solidFill>
              <a:srgbClr val="00116C"/>
            </a:solidFill>
          </a:ln>
          <a:effectLst>
            <a:outerShdw blurRad="50800" dist="38100" dir="5400000" algn="t" rotWithShape="0">
              <a:prstClr val="black">
                <a:alpha val="40000"/>
              </a:prstClr>
            </a:outerShdw>
          </a:effectLst>
          <a:scene3d>
            <a:camera prst="orthographicFront"/>
            <a:lightRig rig="chilly" dir="t"/>
          </a:scene3d>
          <a:sp3d>
            <a:bevelT prst="slope"/>
            <a:bevelB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Box 2">
            <a:extLst>
              <a:ext uri="{FF2B5EF4-FFF2-40B4-BE49-F238E27FC236}">
                <a16:creationId xmlns:a16="http://schemas.microsoft.com/office/drawing/2014/main" id="{5E54770F-B2BC-0246-9CDB-1E63D22372C9}"/>
              </a:ext>
            </a:extLst>
          </p:cNvPr>
          <p:cNvSpPr txBox="1"/>
          <p:nvPr/>
        </p:nvSpPr>
        <p:spPr>
          <a:xfrm>
            <a:off x="5025003" y="466896"/>
            <a:ext cx="1752525" cy="400110"/>
          </a:xfrm>
          <a:prstGeom prst="rect">
            <a:avLst/>
          </a:prstGeom>
          <a:noFill/>
        </p:spPr>
        <p:txBody>
          <a:bodyPr wrap="square" rtlCol="0">
            <a:spAutoFit/>
          </a:bodyPr>
          <a:lstStyle/>
          <a:p>
            <a:pPr algn="ctr">
              <a:spcBef>
                <a:spcPct val="0"/>
              </a:spcBef>
            </a:pPr>
            <a:r>
              <a:rPr lang="en-US" altLang="en-US" sz="1100" b="1" dirty="0">
                <a:solidFill>
                  <a:schemeClr val="bg1"/>
                </a:solidFill>
                <a:latin typeface="Garamond" panose="02020404030301010803" pitchFamily="18" charset="0"/>
              </a:rPr>
              <a:t>Sharon Rudolph</a:t>
            </a:r>
          </a:p>
          <a:p>
            <a:pPr algn="ctr">
              <a:spcBef>
                <a:spcPct val="0"/>
              </a:spcBef>
            </a:pPr>
            <a:r>
              <a:rPr lang="en-US" altLang="en-US" sz="900" dirty="0">
                <a:solidFill>
                  <a:schemeClr val="bg1"/>
                </a:solidFill>
                <a:latin typeface="Garamond" panose="02020404030301010803" pitchFamily="18" charset="0"/>
              </a:rPr>
              <a:t>Director of Member Development</a:t>
            </a:r>
            <a:endParaRPr lang="en-US" sz="900" dirty="0">
              <a:solidFill>
                <a:schemeClr val="bg1"/>
              </a:solidFill>
            </a:endParaRPr>
          </a:p>
        </p:txBody>
      </p:sp>
      <p:sp>
        <p:nvSpPr>
          <p:cNvPr id="14" name="TextBox 13">
            <a:extLst>
              <a:ext uri="{FF2B5EF4-FFF2-40B4-BE49-F238E27FC236}">
                <a16:creationId xmlns:a16="http://schemas.microsoft.com/office/drawing/2014/main" id="{AFFFD7BA-C4BF-A84E-AC0F-87FCCBDB6B04}"/>
              </a:ext>
            </a:extLst>
          </p:cNvPr>
          <p:cNvSpPr txBox="1"/>
          <p:nvPr/>
        </p:nvSpPr>
        <p:spPr>
          <a:xfrm>
            <a:off x="542925" y="1609457"/>
            <a:ext cx="5788891" cy="6119831"/>
          </a:xfrm>
          <a:prstGeom prst="rect">
            <a:avLst/>
          </a:prstGeom>
          <a:noFill/>
        </p:spPr>
        <p:txBody>
          <a:bodyPr wrap="square" numCol="2" spcCol="457200" rtlCol="0">
            <a:noAutofit/>
          </a:bodyPr>
          <a:lstStyle/>
          <a:p>
            <a:r>
              <a:rPr lang="en-US" sz="1100" dirty="0"/>
              <a:t>Isn’t it just like God to have a design that is way better than the world’s, even if that world calls it upside down!  He is so creative and purposeful with His relationship with us.  Jesus carried that design into Israel when He modeled Kingdom life for us with His disciples.  We, as believers, are called to be mature, to grow up in Christ. Jesus gave us an explanation to embrace: being as a little child to be grown-up?  </a:t>
            </a:r>
          </a:p>
          <a:p>
            <a:endParaRPr lang="en-US" sz="1100" dirty="0"/>
          </a:p>
          <a:p>
            <a:r>
              <a:rPr lang="en-US" sz="1100" dirty="0"/>
              <a:t>Jesus tells Nicodemus that he must be born again, then He tells His disciples they are to become like children.  At first glance, from the world’s perspective, this all appears quite foolish, but God knew what He was doing.  Both require humility.  So, let’s take a look at humility, Kingdom humility.  </a:t>
            </a:r>
          </a:p>
          <a:p>
            <a:r>
              <a:rPr lang="en-US" sz="1100" dirty="0"/>
              <a:t> </a:t>
            </a:r>
          </a:p>
          <a:p>
            <a:r>
              <a:rPr lang="en-US" sz="1100" dirty="0"/>
              <a:t>Merriam-Webster says that humility is freedom from pride or arrogance: </a:t>
            </a:r>
            <a:r>
              <a:rPr lang="en-US" sz="1100" b="1" dirty="0"/>
              <a:t>“</a:t>
            </a:r>
            <a:r>
              <a:rPr lang="en-US" sz="1100" dirty="0"/>
              <a:t>the quality or state of being </a:t>
            </a:r>
            <a:r>
              <a:rPr lang="en-US" sz="1100" dirty="0">
                <a:hlinkClick r:id="rId2"/>
              </a:rPr>
              <a:t>humble</a:t>
            </a:r>
            <a:r>
              <a:rPr lang="en-US" sz="1100" dirty="0"/>
              <a:t>.”  Humble is “reflecting, expressing, or offered in a spirit of </a:t>
            </a:r>
            <a:r>
              <a:rPr lang="en-US" sz="1100" dirty="0">
                <a:hlinkClick r:id="rId3"/>
              </a:rPr>
              <a:t>deference</a:t>
            </a:r>
            <a:r>
              <a:rPr lang="en-US" sz="1100" dirty="0"/>
              <a:t> or submission.”  The world knows submission is part of humility, but submission to what?  True humility involves laying down whatever we think or believe in deference to what Father God says and believes.  Being the beloved of God is humility.  Owning the identity God designed is humility.  </a:t>
            </a:r>
          </a:p>
          <a:p>
            <a:r>
              <a:rPr lang="en-US" sz="1100" dirty="0"/>
              <a:t> </a:t>
            </a:r>
          </a:p>
          <a:p>
            <a:r>
              <a:rPr lang="en-US" sz="1100" dirty="0"/>
              <a:t>With this kind of humility comes childlike wonder and loving the learning.  TWC training is designed to open space for your surrender and submission to God.  We are not expected to know what we don’t know. Like children we have the freedom to ask and your training is there to support your ask.  As Believers, we know the One Who created the design, makes the promises and provides the provision. Having a Good Father makes all the difference. (Gal. 4/Rom. 8) He brings the outcome and we grow in trust: child-like trust.</a:t>
            </a:r>
          </a:p>
          <a:p>
            <a:r>
              <a:rPr lang="en-US" sz="1100" dirty="0"/>
              <a:t> </a:t>
            </a:r>
          </a:p>
          <a:p>
            <a:r>
              <a:rPr lang="en-US" sz="1100" dirty="0"/>
              <a:t>As each warrior trains, we go from “did he really mean that for me?” to “Thank You Papa for sharing Your heart with me.”  We may start by asking, “Is that really who You say I am?” and move to “How delightful it is to be free to be who You made me to be!”  </a:t>
            </a:r>
          </a:p>
          <a:p>
            <a:r>
              <a:rPr lang="en-US" sz="1100" dirty="0"/>
              <a:t> </a:t>
            </a:r>
          </a:p>
          <a:p>
            <a:r>
              <a:rPr lang="en-US" sz="1100" dirty="0"/>
              <a:t>Maturity comes when we move from concern for our own growth, life, or circumstances to focusing on God’s heart, His focus and delight. We exchange world views for God’s view, especially of who He created us to be. Healthy, strong, intuitive, and joyful Warriors submit their thinking to God’s, laying down their own thinking to follow Jesus’ example, the Word of God and Holy Spirit’s direction.</a:t>
            </a:r>
          </a:p>
          <a:p>
            <a:r>
              <a:rPr lang="en-US" sz="1100" dirty="0"/>
              <a:t> </a:t>
            </a:r>
          </a:p>
          <a:p>
            <a:r>
              <a:rPr lang="en-US" sz="1100" dirty="0"/>
              <a:t>What upgrades would you like to see in your sonship with Father God?   What promise is Papa upgrading for you right now to help promote your growth in maturity?  How has surrender played into the development of your identity in Jesus?  How might you partner with God for an upgrade in courage to tackle facing and wounds getting in the way of your climb?  Who are you becoming that requires supernatural thinking?  How is God overcoming obstacles to that life with His good?</a:t>
            </a:r>
          </a:p>
          <a:p>
            <a:r>
              <a:rPr lang="en-US" sz="1100" dirty="0"/>
              <a:t> </a:t>
            </a:r>
          </a:p>
          <a:p>
            <a:r>
              <a:rPr lang="en-US" sz="1100" u="sng" dirty="0">
                <a:hlinkClick r:id="rId4"/>
              </a:rPr>
              <a:t>https://www.merriam-webster.com/dictionary/humility</a:t>
            </a:r>
            <a:endParaRPr lang="en-US" sz="1100" dirty="0"/>
          </a:p>
          <a:p>
            <a:r>
              <a:rPr lang="en-US" sz="1100" u="sng" dirty="0">
                <a:hlinkClick r:id="rId5"/>
              </a:rPr>
              <a:t>https://www.merriam-webster.com/dictionary/humble</a:t>
            </a:r>
            <a:r>
              <a:rPr lang="en-US" sz="1100" dirty="0"/>
              <a:t> </a:t>
            </a:r>
          </a:p>
          <a:p>
            <a:endParaRPr lang="en-US" sz="1100" dirty="0"/>
          </a:p>
        </p:txBody>
      </p:sp>
      <p:sp>
        <p:nvSpPr>
          <p:cNvPr id="4" name="TextBox 3">
            <a:extLst>
              <a:ext uri="{FF2B5EF4-FFF2-40B4-BE49-F238E27FC236}">
                <a16:creationId xmlns:a16="http://schemas.microsoft.com/office/drawing/2014/main" id="{701C7C70-5967-234F-BBEC-740502A953E5}"/>
              </a:ext>
            </a:extLst>
          </p:cNvPr>
          <p:cNvSpPr txBox="1"/>
          <p:nvPr/>
        </p:nvSpPr>
        <p:spPr>
          <a:xfrm>
            <a:off x="742451" y="8625274"/>
            <a:ext cx="5487401" cy="276999"/>
          </a:xfrm>
          <a:prstGeom prst="rect">
            <a:avLst/>
          </a:prstGeom>
          <a:noFill/>
        </p:spPr>
        <p:txBody>
          <a:bodyPr wrap="none" rtlCol="0">
            <a:spAutoFit/>
          </a:bodyPr>
          <a:lstStyle/>
          <a:p>
            <a:pPr algn="ctr">
              <a:defRPr/>
            </a:pPr>
            <a:r>
              <a:rPr lang="en-US" sz="600" dirty="0">
                <a:solidFill>
                  <a:schemeClr val="bg1">
                    <a:lumMod val="65000"/>
                  </a:schemeClr>
                </a:solidFill>
              </a:rPr>
              <a:t>©2020 The Warrior Commission ©2020 Frontline  This training journal is only for The Warrior Commission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cxnSp>
        <p:nvCxnSpPr>
          <p:cNvPr id="10" name="Straight Connector 9">
            <a:extLst>
              <a:ext uri="{FF2B5EF4-FFF2-40B4-BE49-F238E27FC236}">
                <a16:creationId xmlns:a16="http://schemas.microsoft.com/office/drawing/2014/main" id="{4FF3E219-17AA-4949-8566-8E1EF60DD34F}"/>
              </a:ext>
            </a:extLst>
          </p:cNvPr>
          <p:cNvCxnSpPr>
            <a:cxnSpLocks/>
          </p:cNvCxnSpPr>
          <p:nvPr/>
        </p:nvCxnSpPr>
        <p:spPr>
          <a:xfrm flipH="1">
            <a:off x="0" y="116605"/>
            <a:ext cx="6858000" cy="0"/>
          </a:xfrm>
          <a:prstGeom prst="line">
            <a:avLst/>
          </a:prstGeom>
          <a:ln w="41275">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E80253-60F4-B845-974F-BCFB7968EED7}"/>
              </a:ext>
            </a:extLst>
          </p:cNvPr>
          <p:cNvCxnSpPr>
            <a:cxnSpLocks/>
          </p:cNvCxnSpPr>
          <p:nvPr/>
        </p:nvCxnSpPr>
        <p:spPr>
          <a:xfrm flipH="1">
            <a:off x="308402" y="8571301"/>
            <a:ext cx="6283783" cy="0"/>
          </a:xfrm>
          <a:prstGeom prst="line">
            <a:avLst/>
          </a:prstGeom>
          <a:ln w="38100">
            <a:solidFill>
              <a:srgbClr val="FFB96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2BFFB7A-12EA-884B-8E5D-CF4E2D033451}"/>
              </a:ext>
            </a:extLst>
          </p:cNvPr>
          <p:cNvSpPr txBox="1"/>
          <p:nvPr/>
        </p:nvSpPr>
        <p:spPr>
          <a:xfrm>
            <a:off x="1547419" y="444707"/>
            <a:ext cx="3397114" cy="830997"/>
          </a:xfrm>
          <a:prstGeom prst="rect">
            <a:avLst/>
          </a:prstGeom>
          <a:noFill/>
        </p:spPr>
        <p:txBody>
          <a:bodyPr wrap="square" rtlCol="0">
            <a:spAutoFit/>
          </a:bodyPr>
          <a:lstStyle/>
          <a:p>
            <a:pPr algn="ctr"/>
            <a:r>
              <a:rPr lang="en-US" sz="2400" dirty="0">
                <a:solidFill>
                  <a:schemeClr val="bg1"/>
                </a:solidFill>
              </a:rPr>
              <a:t>Maturity in God’s Kingdom</a:t>
            </a:r>
          </a:p>
        </p:txBody>
      </p:sp>
      <p:pic>
        <p:nvPicPr>
          <p:cNvPr id="16" name="Picture 15" descr="A person smiling for the camera&#10;&#10;Description automatically generated">
            <a:extLst>
              <a:ext uri="{FF2B5EF4-FFF2-40B4-BE49-F238E27FC236}">
                <a16:creationId xmlns:a16="http://schemas.microsoft.com/office/drawing/2014/main" id="{BE297FFD-5293-BB4A-AF1D-EB37D78C09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7108" y="444707"/>
            <a:ext cx="793203" cy="10497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8373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B2055B-0CE6-EE4A-82AC-17F9660724EF}"/>
              </a:ext>
            </a:extLst>
          </p:cNvPr>
          <p:cNvSpPr txBox="1"/>
          <p:nvPr/>
        </p:nvSpPr>
        <p:spPr>
          <a:xfrm>
            <a:off x="-1" y="9869"/>
            <a:ext cx="6858001" cy="1188720"/>
          </a:xfrm>
          <a:prstGeom prst="rect">
            <a:avLst/>
          </a:prstGeom>
          <a:gradFill flip="none" rotWithShape="1">
            <a:gsLst>
              <a:gs pos="5000">
                <a:srgbClr val="00116C"/>
              </a:gs>
              <a:gs pos="76000">
                <a:schemeClr val="accent1">
                  <a:lumMod val="45000"/>
                  <a:lumOff val="55000"/>
                </a:schemeClr>
              </a:gs>
              <a:gs pos="87000">
                <a:srgbClr val="00116C"/>
              </a:gs>
              <a:gs pos="24000">
                <a:schemeClr val="accent1">
                  <a:lumMod val="30000"/>
                  <a:lumOff val="70000"/>
                </a:schemeClr>
              </a:gs>
            </a:gsLst>
            <a:lin ang="2700000" scaled="1"/>
            <a:tileRect/>
          </a:gradFill>
          <a:ln>
            <a:noFill/>
          </a:ln>
          <a:effectLst/>
          <a:scene3d>
            <a:camera prst="orthographicFront"/>
            <a:lightRig rig="threePt" dir="t"/>
          </a:scene3d>
          <a:sp3d extrusionH="76200">
            <a:bevelB w="114300" prst="hardEdge"/>
            <a:extrusionClr>
              <a:schemeClr val="accent1">
                <a:lumMod val="40000"/>
                <a:lumOff val="60000"/>
              </a:schemeClr>
            </a:extrusionClr>
          </a:sp3d>
        </p:spPr>
        <p:txBody>
          <a:bodyPr wrap="square" lIns="640080" tIns="640080" rIns="731520" bIns="91440">
            <a:noAutofit/>
            <a:flatTx/>
          </a:bodyPr>
          <a:lstStyle/>
          <a:p>
            <a:pPr lvl="0" defTabSz="914400" eaLnBrk="0" fontAlgn="base" hangingPunct="0">
              <a:spcBef>
                <a:spcPct val="0"/>
              </a:spcBef>
              <a:spcAft>
                <a:spcPct val="0"/>
              </a:spcAft>
            </a:pPr>
            <a:endParaRPr lang="en-US" altLang="en-US" sz="800" dirty="0"/>
          </a:p>
        </p:txBody>
      </p:sp>
      <p:sp>
        <p:nvSpPr>
          <p:cNvPr id="10" name="Rectangle 9">
            <a:extLst>
              <a:ext uri="{FF2B5EF4-FFF2-40B4-BE49-F238E27FC236}">
                <a16:creationId xmlns:a16="http://schemas.microsoft.com/office/drawing/2014/main" id="{BE944202-AF81-9748-8895-1D353F315CC8}"/>
              </a:ext>
            </a:extLst>
          </p:cNvPr>
          <p:cNvSpPr/>
          <p:nvPr/>
        </p:nvSpPr>
        <p:spPr>
          <a:xfrm>
            <a:off x="194029" y="8520601"/>
            <a:ext cx="6324600" cy="276225"/>
          </a:xfrm>
          <a:prstGeom prst="rect">
            <a:avLst/>
          </a:prstGeom>
        </p:spPr>
        <p:txBody>
          <a:bodyPr>
            <a:spAutoFit/>
          </a:bodyPr>
          <a:lstStyle/>
          <a:p>
            <a:pPr algn="ctr">
              <a:defRPr/>
            </a:pPr>
            <a:r>
              <a:rPr lang="en-US" sz="600" dirty="0">
                <a:solidFill>
                  <a:schemeClr val="bg1">
                    <a:lumMod val="65000"/>
                  </a:schemeClr>
                </a:solidFill>
              </a:rPr>
              <a:t>©2020 The Warrior Commission ©2020 Frontline  This training journal is only for The Warrior Commission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sp>
        <p:nvSpPr>
          <p:cNvPr id="14" name="Rectangle 5">
            <a:extLst>
              <a:ext uri="{FF2B5EF4-FFF2-40B4-BE49-F238E27FC236}">
                <a16:creationId xmlns:a16="http://schemas.microsoft.com/office/drawing/2014/main" id="{1630DDCC-B069-444A-A136-79BE76D741B7}"/>
              </a:ext>
            </a:extLst>
          </p:cNvPr>
          <p:cNvSpPr>
            <a:spLocks noChangeArrowheads="1"/>
          </p:cNvSpPr>
          <p:nvPr/>
        </p:nvSpPr>
        <p:spPr bwMode="auto">
          <a:xfrm>
            <a:off x="294532" y="1198589"/>
            <a:ext cx="4758201" cy="730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sz="1100" dirty="0">
              <a:latin typeface="+mn-lt"/>
            </a:endParaRPr>
          </a:p>
          <a:p>
            <a:r>
              <a:rPr lang="en-US" sz="1100" dirty="0">
                <a:latin typeface="+mn-lt"/>
              </a:rPr>
              <a:t>God has a beauty plan for you. His plan starts and ends in the secret place of His heart, that place He has carved out just for you and Him. </a:t>
            </a:r>
          </a:p>
          <a:p>
            <a:endParaRPr lang="en-US" sz="1100" dirty="0">
              <a:latin typeface="+mn-lt"/>
            </a:endParaRPr>
          </a:p>
          <a:p>
            <a:r>
              <a:rPr lang="en-US" sz="1100" dirty="0">
                <a:latin typeface="+mn-lt"/>
              </a:rPr>
              <a:t>Psalm 139:13 TPT:</a:t>
            </a:r>
          </a:p>
          <a:p>
            <a:r>
              <a:rPr lang="en-US" sz="1100" dirty="0">
                <a:latin typeface="+mn-lt"/>
              </a:rPr>
              <a:t>You formed my innermost being, shaping my delicate inside and my intricate outside, and wove them all together in my mother’s womb.</a:t>
            </a:r>
            <a:endParaRPr lang="en-US" sz="1100" baseline="30000" dirty="0">
              <a:latin typeface="+mn-lt"/>
            </a:endParaRPr>
          </a:p>
          <a:p>
            <a:endParaRPr lang="en-US" sz="1100" dirty="0">
              <a:latin typeface="+mn-lt"/>
            </a:endParaRPr>
          </a:p>
          <a:p>
            <a:r>
              <a:rPr lang="en-US" sz="1100" dirty="0">
                <a:latin typeface="+mn-lt"/>
              </a:rPr>
              <a:t>His plan is wholeness; that you as an integrated being can know who you are, where you belong, and how to have meaningful, healthy connections with others. Wholeness is what you have been chosen and created for. Your spirit and soul knew it even before you knew Him! </a:t>
            </a:r>
          </a:p>
          <a:p>
            <a:endParaRPr lang="en-US" sz="1100" dirty="0">
              <a:latin typeface="+mn-lt"/>
            </a:endParaRPr>
          </a:p>
          <a:p>
            <a:r>
              <a:rPr lang="en-US" sz="1100" dirty="0">
                <a:latin typeface="+mn-lt"/>
              </a:rPr>
              <a:t>In life, fragmentation occurs through the choices we or others make. Fragmentation brings with losses; loss of meaning, self-worth, contentment, loss of connection with our Creator. Fragmentation can also be called low self-esteem, shame, fear, loneliness, immaturity, performance, self-hatred, broken relationships, and many other names. </a:t>
            </a:r>
          </a:p>
          <a:p>
            <a:endParaRPr lang="en-US" sz="1100" dirty="0">
              <a:latin typeface="+mn-lt"/>
            </a:endParaRPr>
          </a:p>
          <a:p>
            <a:r>
              <a:rPr lang="en-US" sz="1100" dirty="0">
                <a:latin typeface="+mn-lt"/>
              </a:rPr>
              <a:t>Here is a </a:t>
            </a:r>
            <a:r>
              <a:rPr lang="en-US" sz="1100" dirty="0">
                <a:solidFill>
                  <a:schemeClr val="accent6">
                    <a:lumMod val="50000"/>
                  </a:schemeClr>
                </a:solidFill>
                <a:latin typeface="+mn-lt"/>
              </a:rPr>
              <a:t>Truth: You can choose to live</a:t>
            </a:r>
            <a:r>
              <a:rPr lang="en-US" sz="1100" dirty="0">
                <a:solidFill>
                  <a:schemeClr val="accent6">
                    <a:lumMod val="50000"/>
                  </a:schemeClr>
                </a:solidFill>
              </a:rPr>
              <a:t> in His gorgeous beauty plan for </a:t>
            </a:r>
            <a:r>
              <a:rPr lang="en-US" sz="1100" i="1" dirty="0">
                <a:solidFill>
                  <a:schemeClr val="accent6">
                    <a:lumMod val="50000"/>
                  </a:schemeClr>
                </a:solidFill>
              </a:rPr>
              <a:t>you; just </a:t>
            </a:r>
            <a:r>
              <a:rPr lang="en-US" sz="1100" dirty="0">
                <a:solidFill>
                  <a:schemeClr val="accent6">
                    <a:lumMod val="50000"/>
                  </a:schemeClr>
                </a:solidFill>
                <a:latin typeface="+mn-lt"/>
              </a:rPr>
              <a:t>as God reveals it to you, piece by piece. You </a:t>
            </a:r>
            <a:r>
              <a:rPr lang="en-US" sz="1100" dirty="0">
                <a:latin typeface="+mn-lt"/>
              </a:rPr>
              <a:t>are already whole, no matter what has occurred in your life. God made you whole, pure, righteous and blameless. He sees you just as He sees Jesus. You have been chosen to be His three-dimensional living representation upon the earth. </a:t>
            </a:r>
          </a:p>
          <a:p>
            <a:endParaRPr lang="en-US" sz="1100" dirty="0">
              <a:latin typeface="+mn-lt"/>
            </a:endParaRPr>
          </a:p>
          <a:p>
            <a:r>
              <a:rPr lang="en-US" sz="1100" dirty="0">
                <a:latin typeface="+mn-lt"/>
              </a:rPr>
              <a:t>“And we, who with unveiled faces all reflect the Lord’s glory, are being transformed into His likeness with ever-increasing glory, which comes from the Lord, who is the Spirit.” (2 Cor 3:18). </a:t>
            </a:r>
          </a:p>
          <a:p>
            <a:endParaRPr lang="en-US" sz="1100" dirty="0">
              <a:latin typeface="+mn-lt"/>
            </a:endParaRPr>
          </a:p>
          <a:p>
            <a:r>
              <a:rPr lang="en-US" sz="1100" dirty="0">
                <a:latin typeface="+mn-lt"/>
              </a:rPr>
              <a:t>One of our Warrior Declarations is “Warriors are fascinated by God’s majesty, sovereignty and beauty.” We truly become what we behold, our increasing intimacy with Him making us whole in every way. We become who HE says we are. Now isn’t that a beautiful plan?! </a:t>
            </a:r>
          </a:p>
          <a:p>
            <a:endParaRPr lang="en-US" sz="1100" dirty="0">
              <a:latin typeface="+mn-lt"/>
            </a:endParaRPr>
          </a:p>
          <a:p>
            <a:r>
              <a:rPr lang="en-US" sz="1100" dirty="0">
                <a:latin typeface="+mn-lt"/>
              </a:rPr>
              <a:t>What part of you is God highlighting for wholeness right now? </a:t>
            </a:r>
          </a:p>
          <a:p>
            <a:endParaRPr lang="en-US" sz="1100" dirty="0">
              <a:latin typeface="+mn-lt"/>
            </a:endParaRPr>
          </a:p>
          <a:p>
            <a:r>
              <a:rPr lang="en-US" sz="1100" dirty="0">
                <a:latin typeface="+mn-lt"/>
              </a:rPr>
              <a:t>How will you partner with the Holy Spirit to receive the Divine exchange of your fragmentation for His wholeness? </a:t>
            </a:r>
          </a:p>
          <a:p>
            <a:endParaRPr lang="en-US" sz="1100" dirty="0">
              <a:latin typeface="+mn-lt"/>
            </a:endParaRPr>
          </a:p>
          <a:p>
            <a:r>
              <a:rPr lang="en-US" sz="1100" dirty="0">
                <a:latin typeface="+mn-lt"/>
              </a:rPr>
              <a:t>How has God made you more beautiful in the last year? </a:t>
            </a:r>
          </a:p>
          <a:p>
            <a:endParaRPr lang="en-US" sz="1100" dirty="0">
              <a:latin typeface="+mn-lt"/>
            </a:endParaRPr>
          </a:p>
          <a:p>
            <a:r>
              <a:rPr lang="en-US" sz="1100" dirty="0">
                <a:latin typeface="+mn-lt"/>
              </a:rPr>
              <a:t>What aspect of His beauty do you radiate in the world?</a:t>
            </a:r>
          </a:p>
        </p:txBody>
      </p:sp>
      <p:sp>
        <p:nvSpPr>
          <p:cNvPr id="16" name="TextBox 15">
            <a:extLst>
              <a:ext uri="{FF2B5EF4-FFF2-40B4-BE49-F238E27FC236}">
                <a16:creationId xmlns:a16="http://schemas.microsoft.com/office/drawing/2014/main" id="{C8DF5166-EF30-5A4D-B6EC-478227F53C99}"/>
              </a:ext>
            </a:extLst>
          </p:cNvPr>
          <p:cNvSpPr txBox="1"/>
          <p:nvPr/>
        </p:nvSpPr>
        <p:spPr>
          <a:xfrm>
            <a:off x="2014214" y="214043"/>
            <a:ext cx="2684230" cy="1169551"/>
          </a:xfrm>
          <a:prstGeom prst="rect">
            <a:avLst/>
          </a:prstGeom>
          <a:noFill/>
        </p:spPr>
        <p:txBody>
          <a:bodyPr wrap="square" rtlCol="0">
            <a:spAutoFit/>
          </a:bodyPr>
          <a:lstStyle/>
          <a:p>
            <a:pPr lvl="0" algn="r" defTabSz="914400" eaLnBrk="0" fontAlgn="base" hangingPunct="0">
              <a:spcBef>
                <a:spcPct val="0"/>
              </a:spcBef>
              <a:spcAft>
                <a:spcPct val="0"/>
              </a:spcAft>
            </a:pPr>
            <a:r>
              <a:rPr lang="en-US" altLang="en-US" sz="2800" b="1" dirty="0">
                <a:latin typeface="Calibri" panose="020F0502020204030204" pitchFamily="34" charset="0"/>
                <a:ea typeface="Calibri" panose="020F0502020204030204" pitchFamily="34" charset="0"/>
                <a:cs typeface="Times New Roman" panose="02020603050405020304" pitchFamily="18" charset="0"/>
              </a:rPr>
              <a:t>Your Beauty Call</a:t>
            </a:r>
          </a:p>
          <a:p>
            <a:pPr algn="r" defTabSz="914400" eaLnBrk="0" fontAlgn="base" hangingPunct="0">
              <a:spcBef>
                <a:spcPct val="0"/>
              </a:spcBef>
              <a:spcAft>
                <a:spcPct val="0"/>
              </a:spcAft>
            </a:pPr>
            <a:r>
              <a:rPr lang="en-US" altLang="en-US" sz="1600" b="1" i="1" dirty="0">
                <a:latin typeface="Calibri" panose="020F0502020204030204" pitchFamily="34" charset="0"/>
                <a:cs typeface="Times New Roman" panose="02020603050405020304" pitchFamily="18" charset="0"/>
              </a:rPr>
              <a:t>b</a:t>
            </a:r>
            <a:r>
              <a:rPr lang="en-US" altLang="en-US" sz="1600" b="1" i="1" dirty="0">
                <a:latin typeface="Calibri" panose="020F0502020204030204" pitchFamily="34" charset="0"/>
                <a:ea typeface="Calibri" panose="020F0502020204030204" pitchFamily="34" charset="0"/>
                <a:cs typeface="Times New Roman" panose="02020603050405020304" pitchFamily="18" charset="0"/>
              </a:rPr>
              <a:t>y Linda </a:t>
            </a:r>
            <a:r>
              <a:rPr lang="en-US" altLang="en-US" sz="1600" b="1" i="1" dirty="0" err="1">
                <a:latin typeface="Calibri" panose="020F0502020204030204" pitchFamily="34" charset="0"/>
                <a:ea typeface="Calibri" panose="020F0502020204030204" pitchFamily="34" charset="0"/>
                <a:cs typeface="Times New Roman" panose="02020603050405020304" pitchFamily="18" charset="0"/>
              </a:rPr>
              <a:t>Smallbones</a:t>
            </a:r>
            <a:endParaRPr lang="en-US" altLang="en-US" sz="1600" i="1" dirty="0"/>
          </a:p>
          <a:p>
            <a:pPr lvl="0" algn="r" defTabSz="914400" eaLnBrk="0" fontAlgn="base" hangingPunct="0">
              <a:spcBef>
                <a:spcPct val="0"/>
              </a:spcBef>
              <a:spcAft>
                <a:spcPct val="0"/>
              </a:spcAft>
            </a:pPr>
            <a:endParaRPr lang="en-US" sz="2400" dirty="0"/>
          </a:p>
        </p:txBody>
      </p:sp>
      <p:cxnSp>
        <p:nvCxnSpPr>
          <p:cNvPr id="15" name="Straight Connector 14">
            <a:extLst>
              <a:ext uri="{FF2B5EF4-FFF2-40B4-BE49-F238E27FC236}">
                <a16:creationId xmlns:a16="http://schemas.microsoft.com/office/drawing/2014/main" id="{7AD54208-A80F-CA42-9834-37FF58C3DC1C}"/>
              </a:ext>
            </a:extLst>
          </p:cNvPr>
          <p:cNvCxnSpPr>
            <a:cxnSpLocks/>
          </p:cNvCxnSpPr>
          <p:nvPr/>
        </p:nvCxnSpPr>
        <p:spPr>
          <a:xfrm flipH="1" flipV="1">
            <a:off x="-21378" y="1180521"/>
            <a:ext cx="6907555" cy="18068"/>
          </a:xfrm>
          <a:prstGeom prst="line">
            <a:avLst/>
          </a:prstGeom>
          <a:ln w="38100">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77B67A4-58F9-F741-BB6A-E0468AE3D21C}"/>
              </a:ext>
            </a:extLst>
          </p:cNvPr>
          <p:cNvCxnSpPr>
            <a:cxnSpLocks/>
          </p:cNvCxnSpPr>
          <p:nvPr/>
        </p:nvCxnSpPr>
        <p:spPr>
          <a:xfrm flipH="1" flipV="1">
            <a:off x="5305477" y="2576075"/>
            <a:ext cx="11784" cy="5168183"/>
          </a:xfrm>
          <a:prstGeom prst="line">
            <a:avLst/>
          </a:prstGeom>
          <a:ln w="31750">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2F14E56-9A40-1842-9D05-18C4A6F9381D}"/>
              </a:ext>
            </a:extLst>
          </p:cNvPr>
          <p:cNvCxnSpPr>
            <a:cxnSpLocks/>
          </p:cNvCxnSpPr>
          <p:nvPr/>
        </p:nvCxnSpPr>
        <p:spPr>
          <a:xfrm flipH="1">
            <a:off x="294533" y="8417844"/>
            <a:ext cx="6398367" cy="0"/>
          </a:xfrm>
          <a:prstGeom prst="line">
            <a:avLst/>
          </a:prstGeom>
          <a:ln w="31750">
            <a:solidFill>
              <a:srgbClr val="FFB966"/>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4928826-AA04-F147-87C5-118D631114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880" y="173349"/>
            <a:ext cx="1277206" cy="1353306"/>
          </a:xfrm>
          <a:prstGeom prst="ellipse">
            <a:avLst/>
          </a:prstGeom>
          <a:ln>
            <a:noFill/>
          </a:ln>
          <a:effectLst>
            <a:softEdge rad="112500"/>
          </a:effectLst>
        </p:spPr>
      </p:pic>
      <p:sp>
        <p:nvSpPr>
          <p:cNvPr id="7" name="TextBox 6">
            <a:extLst>
              <a:ext uri="{FF2B5EF4-FFF2-40B4-BE49-F238E27FC236}">
                <a16:creationId xmlns:a16="http://schemas.microsoft.com/office/drawing/2014/main" id="{1F2A5492-3B30-7147-B64E-9A6274FD1608}"/>
              </a:ext>
            </a:extLst>
          </p:cNvPr>
          <p:cNvSpPr txBox="1"/>
          <p:nvPr/>
        </p:nvSpPr>
        <p:spPr>
          <a:xfrm>
            <a:off x="5415417" y="1627941"/>
            <a:ext cx="1277483" cy="6463308"/>
          </a:xfrm>
          <a:prstGeom prst="rect">
            <a:avLst/>
          </a:prstGeom>
          <a:solidFill>
            <a:schemeClr val="accent1">
              <a:lumMod val="75000"/>
            </a:schemeClr>
          </a:solidFill>
        </p:spPr>
        <p:txBody>
          <a:bodyPr wrap="square" rtlCol="0">
            <a:spAutoFit/>
          </a:bodyPr>
          <a:lstStyle/>
          <a:p>
            <a:endParaRPr lang="en-US" dirty="0">
              <a:solidFill>
                <a:srgbClr val="FFC000"/>
              </a:solidFill>
            </a:endParaRPr>
          </a:p>
          <a:p>
            <a:endParaRPr lang="en-US" dirty="0">
              <a:solidFill>
                <a:srgbClr val="FFC000"/>
              </a:solidFill>
            </a:endParaRPr>
          </a:p>
          <a:p>
            <a:endParaRPr lang="en-US" dirty="0">
              <a:solidFill>
                <a:srgbClr val="FFC000"/>
              </a:solidFill>
            </a:endParaRPr>
          </a:p>
          <a:p>
            <a:pPr algn="ctr"/>
            <a:r>
              <a:rPr lang="en-US" b="1" i="1" dirty="0">
                <a:solidFill>
                  <a:srgbClr val="FFC000"/>
                </a:solidFill>
                <a:latin typeface="Baskerville SemiBold" panose="02020502070401020303" pitchFamily="18" charset="0"/>
                <a:ea typeface="Baskerville SemiBold" panose="02020502070401020303" pitchFamily="18" charset="0"/>
              </a:rPr>
              <a:t>…</a:t>
            </a:r>
          </a:p>
          <a:p>
            <a:pPr algn="ctr"/>
            <a:endParaRPr lang="en-US" dirty="0">
              <a:solidFill>
                <a:srgbClr val="FFC000"/>
              </a:solidFill>
            </a:endParaRPr>
          </a:p>
          <a:p>
            <a:endParaRPr lang="en-US" dirty="0">
              <a:solidFill>
                <a:srgbClr val="FFC000"/>
              </a:solidFill>
            </a:endParaRPr>
          </a:p>
          <a:p>
            <a:pPr algn="ctr"/>
            <a:r>
              <a:rPr lang="en-US" b="1" i="1" dirty="0">
                <a:solidFill>
                  <a:srgbClr val="FFC000"/>
                </a:solidFill>
                <a:latin typeface="Baskerville SemiBold" panose="02020502070401020303" pitchFamily="18" charset="0"/>
                <a:ea typeface="Baskerville SemiBold" panose="02020502070401020303" pitchFamily="18" charset="0"/>
              </a:rPr>
              <a:t>Pure</a:t>
            </a:r>
          </a:p>
          <a:p>
            <a:endParaRPr lang="en-US" dirty="0">
              <a:solidFill>
                <a:srgbClr val="FFC000"/>
              </a:solidFill>
            </a:endParaRPr>
          </a:p>
          <a:p>
            <a:pPr algn="ctr"/>
            <a:r>
              <a:rPr lang="en-US" b="1" i="1" dirty="0">
                <a:solidFill>
                  <a:srgbClr val="FFC000"/>
                </a:solidFill>
                <a:latin typeface="Baskerville SemiBold" panose="02020502070401020303" pitchFamily="18" charset="0"/>
                <a:ea typeface="Baskerville SemiBold" panose="02020502070401020303" pitchFamily="18" charset="0"/>
              </a:rPr>
              <a:t>…</a:t>
            </a:r>
          </a:p>
          <a:p>
            <a:endParaRPr lang="en-US" dirty="0">
              <a:solidFill>
                <a:srgbClr val="FFC000"/>
              </a:solidFill>
            </a:endParaRPr>
          </a:p>
          <a:p>
            <a:endParaRPr lang="en-US" dirty="0">
              <a:solidFill>
                <a:srgbClr val="FFC000"/>
              </a:solidFill>
            </a:endParaRPr>
          </a:p>
          <a:p>
            <a:pPr algn="ctr"/>
            <a:r>
              <a:rPr lang="en-US" b="1" i="1" dirty="0">
                <a:solidFill>
                  <a:srgbClr val="FFC000"/>
                </a:solidFill>
                <a:latin typeface="Baskerville SemiBold" panose="02020502070401020303" pitchFamily="18" charset="0"/>
                <a:ea typeface="Baskerville SemiBold" panose="02020502070401020303" pitchFamily="18" charset="0"/>
                <a:cs typeface="Angsana New" panose="02020603050405020304" pitchFamily="18" charset="-34"/>
              </a:rPr>
              <a:t>Blameless</a:t>
            </a:r>
          </a:p>
          <a:p>
            <a:pPr algn="ctr"/>
            <a:endParaRPr lang="en-US" b="1" i="1" dirty="0">
              <a:solidFill>
                <a:srgbClr val="FFC000"/>
              </a:solidFill>
              <a:latin typeface="Baskerville SemiBold" panose="02020502070401020303" pitchFamily="18" charset="0"/>
              <a:ea typeface="Baskerville SemiBold" panose="02020502070401020303" pitchFamily="18" charset="0"/>
              <a:cs typeface="Angsana New" panose="02020603050405020304" pitchFamily="18" charset="-34"/>
            </a:endParaRPr>
          </a:p>
          <a:p>
            <a:pPr algn="ctr"/>
            <a:r>
              <a:rPr lang="en-US" b="1" i="1" dirty="0">
                <a:solidFill>
                  <a:srgbClr val="FFC000"/>
                </a:solidFill>
                <a:latin typeface="Baskerville SemiBold" panose="02020502070401020303" pitchFamily="18" charset="0"/>
                <a:ea typeface="Baskerville SemiBold" panose="02020502070401020303" pitchFamily="18" charset="0"/>
                <a:cs typeface="Angsana New" panose="02020603050405020304" pitchFamily="18" charset="-34"/>
              </a:rPr>
              <a:t>…</a:t>
            </a:r>
          </a:p>
          <a:p>
            <a:endParaRPr lang="en-US" dirty="0">
              <a:solidFill>
                <a:srgbClr val="FFC000"/>
              </a:solidFill>
            </a:endParaRPr>
          </a:p>
          <a:p>
            <a:endParaRPr lang="en-US" dirty="0">
              <a:solidFill>
                <a:srgbClr val="FFC000"/>
              </a:solidFill>
            </a:endParaRPr>
          </a:p>
          <a:p>
            <a:pPr algn="ctr"/>
            <a:r>
              <a:rPr lang="en-US" b="1" i="1" dirty="0">
                <a:solidFill>
                  <a:srgbClr val="FFC000"/>
                </a:solidFill>
                <a:latin typeface="Baskerville SemiBold" panose="02020502070401020303" pitchFamily="18" charset="0"/>
                <a:ea typeface="Baskerville SemiBold" panose="02020502070401020303" pitchFamily="18" charset="0"/>
              </a:rPr>
              <a:t>Whole</a:t>
            </a:r>
          </a:p>
          <a:p>
            <a:pPr algn="ctr"/>
            <a:endParaRPr lang="en-US" b="1" i="1" dirty="0">
              <a:solidFill>
                <a:srgbClr val="FFC000"/>
              </a:solidFill>
              <a:latin typeface="Baskerville SemiBold" panose="02020502070401020303" pitchFamily="18" charset="0"/>
              <a:ea typeface="Baskerville SemiBold" panose="02020502070401020303" pitchFamily="18" charset="0"/>
            </a:endParaRPr>
          </a:p>
          <a:p>
            <a:pPr algn="ctr"/>
            <a:r>
              <a:rPr lang="en-US" b="1" i="1" dirty="0">
                <a:solidFill>
                  <a:srgbClr val="FFC000"/>
                </a:solidFill>
                <a:latin typeface="Baskerville SemiBold" panose="02020502070401020303" pitchFamily="18" charset="0"/>
                <a:ea typeface="Baskerville SemiBold" panose="02020502070401020303" pitchFamily="18" charset="0"/>
              </a:rPr>
              <a:t>…</a:t>
            </a:r>
          </a:p>
          <a:p>
            <a:endParaRPr lang="en-US" dirty="0">
              <a:solidFill>
                <a:srgbClr val="FFC000"/>
              </a:solidFill>
            </a:endParaRPr>
          </a:p>
          <a:p>
            <a:endParaRPr lang="en-US" dirty="0">
              <a:solidFill>
                <a:srgbClr val="FFC000"/>
              </a:solidFill>
            </a:endParaRPr>
          </a:p>
          <a:p>
            <a:endParaRPr lang="en-US" dirty="0">
              <a:solidFill>
                <a:srgbClr val="FFC000"/>
              </a:solidFill>
            </a:endParaRPr>
          </a:p>
          <a:p>
            <a:endParaRPr lang="en-US" dirty="0">
              <a:solidFill>
                <a:srgbClr val="FFC000"/>
              </a:solidFill>
            </a:endParaRPr>
          </a:p>
        </p:txBody>
      </p:sp>
    </p:spTree>
    <p:extLst>
      <p:ext uri="{BB962C8B-B14F-4D97-AF65-F5344CB8AC3E}">
        <p14:creationId xmlns:p14="http://schemas.microsoft.com/office/powerpoint/2010/main" val="419771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CD1F59-F685-B849-9F3F-712BED0392CE}"/>
              </a:ext>
            </a:extLst>
          </p:cNvPr>
          <p:cNvSpPr/>
          <p:nvPr/>
        </p:nvSpPr>
        <p:spPr>
          <a:xfrm>
            <a:off x="0" y="0"/>
            <a:ext cx="6858000" cy="914400"/>
          </a:xfrm>
          <a:prstGeom prst="rect">
            <a:avLst/>
          </a:prstGeom>
          <a:gradFill flip="none" rotWithShape="1">
            <a:gsLst>
              <a:gs pos="0">
                <a:schemeClr val="bg1">
                  <a:lumMod val="85000"/>
                </a:schemeClr>
              </a:gs>
              <a:gs pos="63000">
                <a:schemeClr val="bg1">
                  <a:lumMod val="75000"/>
                </a:schemeClr>
              </a:gs>
              <a:gs pos="77000">
                <a:srgbClr val="00147F"/>
              </a:gs>
              <a:gs pos="83000">
                <a:srgbClr val="00116C"/>
              </a:gs>
            </a:gsLst>
            <a:path path="rect">
              <a:fillToRect l="50000" t="50000" r="50000" b="50000"/>
            </a:path>
            <a:tileRect/>
          </a:gradFill>
          <a:ln>
            <a:noFill/>
          </a:ln>
          <a:effectLst>
            <a:outerShdw blurRad="50800" dist="38100" dir="5400000" algn="t" rotWithShape="0">
              <a:srgbClr val="00116C">
                <a:alpha val="53000"/>
              </a:srgbClr>
            </a:outerShdw>
          </a:effectLst>
          <a:scene3d>
            <a:camera prst="orthographicFront"/>
            <a:lightRig rig="threePt" dir="t"/>
          </a:scene3d>
          <a:sp3d contourW="12700">
            <a:bevelT w="152400" h="50800" prst="softRound"/>
            <a:contourClr>
              <a:srgbClr val="1687B4"/>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accent1">
                    <a:lumMod val="60000"/>
                    <a:lumOff val="40000"/>
                  </a:schemeClr>
                </a:solidFill>
                <a:latin typeface="Georgia" pitchFamily="18" charset="0"/>
                <a:cs typeface="Arial" charset="0"/>
              </a:rPr>
              <a:t>TWC Training</a:t>
            </a:r>
            <a:r>
              <a:rPr lang="en-US" sz="2800" b="1" dirty="0">
                <a:solidFill>
                  <a:schemeClr val="bg1"/>
                </a:solidFill>
                <a:latin typeface="Georgia" pitchFamily="18" charset="0"/>
                <a:cs typeface="Arial" charset="0"/>
              </a:rPr>
              <a:t> </a:t>
            </a:r>
          </a:p>
        </p:txBody>
      </p:sp>
      <p:sp>
        <p:nvSpPr>
          <p:cNvPr id="3" name="TextBox 2">
            <a:extLst>
              <a:ext uri="{FF2B5EF4-FFF2-40B4-BE49-F238E27FC236}">
                <a16:creationId xmlns:a16="http://schemas.microsoft.com/office/drawing/2014/main" id="{FD7CA080-6CC6-C542-B4D6-4FE1DC24B4DF}"/>
              </a:ext>
            </a:extLst>
          </p:cNvPr>
          <p:cNvSpPr txBox="1"/>
          <p:nvPr/>
        </p:nvSpPr>
        <p:spPr>
          <a:xfrm>
            <a:off x="517191" y="1042821"/>
            <a:ext cx="5730240" cy="369332"/>
          </a:xfrm>
          <a:prstGeom prst="rect">
            <a:avLst/>
          </a:prstGeom>
          <a:noFill/>
        </p:spPr>
        <p:txBody>
          <a:bodyPr wrap="square" rtlCol="0">
            <a:spAutoFit/>
          </a:bodyPr>
          <a:lstStyle/>
          <a:p>
            <a:pPr algn="ctr"/>
            <a:r>
              <a:rPr lang="en-US" b="1" dirty="0"/>
              <a:t>Worship Ebb and Upgrades in Training</a:t>
            </a:r>
            <a:endParaRPr lang="en-US" dirty="0"/>
          </a:p>
        </p:txBody>
      </p:sp>
      <p:sp>
        <p:nvSpPr>
          <p:cNvPr id="4" name="TextBox 3">
            <a:extLst>
              <a:ext uri="{FF2B5EF4-FFF2-40B4-BE49-F238E27FC236}">
                <a16:creationId xmlns:a16="http://schemas.microsoft.com/office/drawing/2014/main" id="{6F00BE88-C4CE-5D46-AE39-BBD58F3DADCA}"/>
              </a:ext>
            </a:extLst>
          </p:cNvPr>
          <p:cNvSpPr txBox="1"/>
          <p:nvPr/>
        </p:nvSpPr>
        <p:spPr>
          <a:xfrm>
            <a:off x="550228" y="1412153"/>
            <a:ext cx="5535612" cy="6666161"/>
          </a:xfrm>
          <a:prstGeom prst="rect">
            <a:avLst/>
          </a:prstGeom>
          <a:noFill/>
        </p:spPr>
        <p:txBody>
          <a:bodyPr wrap="square" numCol="2" spcCol="457200" rtlCol="0">
            <a:spAutoFit/>
          </a:bodyPr>
          <a:lstStyle/>
          <a:p>
            <a:pPr lvl="0"/>
            <a:r>
              <a:rPr lang="en-US" sz="1100" dirty="0"/>
              <a:t>This training year is ending on June 20</a:t>
            </a:r>
            <a:r>
              <a:rPr lang="en-US" sz="1100" baseline="30000" dirty="0"/>
              <a:t>th</a:t>
            </a:r>
            <a:r>
              <a:rPr lang="en-US" sz="1100" dirty="0"/>
              <a:t>.  What that means is that from June 21</a:t>
            </a:r>
            <a:r>
              <a:rPr lang="en-US" sz="1100" baseline="30000" dirty="0"/>
              <a:t>st</a:t>
            </a:r>
            <a:r>
              <a:rPr lang="en-US" sz="1100" dirty="0"/>
              <a:t> through July 5</a:t>
            </a:r>
            <a:r>
              <a:rPr lang="en-US" sz="1100" baseline="30000" dirty="0"/>
              <a:t>th</a:t>
            </a:r>
            <a:r>
              <a:rPr lang="en-US" sz="1100" dirty="0"/>
              <a:t> we will have a Worship Ebb to make space for you to spend time with family and to focus on your Intimacy with God and all He has done in your life the past 12 months.  There is more specific information on the website under “How We Train”/”Worship Ebb”.  The Coaches’ and Specialty Training Gmail accounts will go on hiatus; emails received in them will be responded to after the Worship Ebb. Facebook will go quiet for those 2 weeks between training years, so there will be no postings.  You certainly have the freedom to contact your TWC friends and buddies through your personal Facebook or email.</a:t>
            </a:r>
          </a:p>
          <a:p>
            <a:r>
              <a:rPr lang="en-US" sz="1100" dirty="0"/>
              <a:t> </a:t>
            </a:r>
          </a:p>
          <a:p>
            <a:pPr lvl="0"/>
            <a:r>
              <a:rPr lang="en-US" sz="1100" dirty="0"/>
              <a:t>If you are still in a Level 1 training your coaches are here to help you transition to the Foundations Stages 1-6.  If you have any questions about this, please email them at </a:t>
            </a:r>
            <a:r>
              <a:rPr lang="en-US" sz="1100" u="sng" dirty="0">
                <a:hlinkClick r:id="rId2"/>
              </a:rPr>
              <a:t>twclass.member@gmail.com</a:t>
            </a:r>
            <a:r>
              <a:rPr lang="en-US" sz="1100" dirty="0"/>
              <a:t> before June 21</a:t>
            </a:r>
            <a:r>
              <a:rPr lang="en-US" sz="1100" baseline="30000" dirty="0"/>
              <a:t>st</a:t>
            </a:r>
            <a:r>
              <a:rPr lang="en-US" sz="1100" dirty="0"/>
              <a:t>.  </a:t>
            </a:r>
          </a:p>
          <a:p>
            <a:r>
              <a:rPr lang="en-US" sz="1100" dirty="0"/>
              <a:t> </a:t>
            </a:r>
          </a:p>
          <a:p>
            <a:pPr lvl="0"/>
            <a:r>
              <a:rPr lang="en-US" sz="1100" dirty="0"/>
              <a:t>Once we get back from Ebb, the coaches Gmail will have been updated to reflect our name change. The new Gmail is </a:t>
            </a:r>
            <a:r>
              <a:rPr lang="en-US" sz="1100" u="sng" dirty="0">
                <a:hlinkClick r:id="rId3"/>
              </a:rPr>
              <a:t>twc.warriorepic@gmail.com</a:t>
            </a:r>
            <a:r>
              <a:rPr lang="en-US" sz="1100" dirty="0"/>
              <a:t>.  We will forward the old email to the new one, but please make this change so you will be ready. </a:t>
            </a:r>
          </a:p>
          <a:p>
            <a:pPr lvl="0"/>
            <a:endParaRPr lang="en-US" sz="1100" dirty="0"/>
          </a:p>
          <a:p>
            <a:r>
              <a:rPr lang="en-US" sz="1100" b="1" dirty="0"/>
              <a:t>(You will receive an email about this on July 5</a:t>
            </a:r>
            <a:r>
              <a:rPr lang="en-US" sz="1100" b="1" baseline="30000" dirty="0"/>
              <a:t>th</a:t>
            </a:r>
            <a:r>
              <a:rPr lang="en-US" sz="1100" b="1" dirty="0"/>
              <a:t> so you won’t forget.  Any trainings received in the last week before Ebb (June 14-20) will not receive a coaches’ response until after those first 2 weeks back. )</a:t>
            </a:r>
          </a:p>
          <a:p>
            <a:r>
              <a:rPr lang="en-US" sz="1100" dirty="0"/>
              <a:t> In light of all the moving forward going on, new Advanced Training Modules have been made available.  These were written and orchestrated by Angie Taylor.  They focus on the Armor of God linking the armor with our TWC Key Territories.  (Information on the Key Territories can be found under the Intercession tab on the website.)  If you enjoyed her breakout session during “Training Days: No Boundaries” you will love these ATMs.  ATMs may be requested from Member Services (</a:t>
            </a:r>
            <a:r>
              <a:rPr lang="en-US" sz="1100" u="sng" dirty="0">
                <a:hlinkClick r:id="rId4"/>
              </a:rPr>
              <a:t>twc.memberservices@gmail.com</a:t>
            </a:r>
            <a:r>
              <a:rPr lang="en-US" sz="1100" dirty="0"/>
              <a:t>) after completion of Level 1 or Foundations Stages 1-6.   If you are in an ATM, you still have permission granted to step into a Specialty Training like Intel Development Training that comes up in September.  Just set that ATM aside during the Specialty Training, then pick the it back up once the Specialty Training is completed.  </a:t>
            </a:r>
          </a:p>
          <a:p>
            <a:r>
              <a:rPr lang="en-US" sz="1100" dirty="0"/>
              <a:t> </a:t>
            </a:r>
          </a:p>
          <a:p>
            <a:pPr lvl="0"/>
            <a:r>
              <a:rPr lang="en-US" sz="1100" dirty="0"/>
              <a:t>Training Call information can be found in several places right now:  on the website under Access/Connections, through Facebook under Events, or through the Thursday emails sent from Member services.  If you cannot find this information, don’t hesitate to email the coaches, or post the question on Facebook.  This will change in July when the new TWC Chat Forum is released. (see Website article)</a:t>
            </a:r>
          </a:p>
          <a:p>
            <a:endParaRPr lang="en-US" sz="1100" dirty="0"/>
          </a:p>
        </p:txBody>
      </p:sp>
      <p:sp>
        <p:nvSpPr>
          <p:cNvPr id="5" name="Rectangle 4">
            <a:extLst>
              <a:ext uri="{FF2B5EF4-FFF2-40B4-BE49-F238E27FC236}">
                <a16:creationId xmlns:a16="http://schemas.microsoft.com/office/drawing/2014/main" id="{A8D7B151-F61A-9F4D-AF27-34EB9C25B7B7}"/>
              </a:ext>
            </a:extLst>
          </p:cNvPr>
          <p:cNvSpPr/>
          <p:nvPr/>
        </p:nvSpPr>
        <p:spPr>
          <a:xfrm>
            <a:off x="127000" y="8576401"/>
            <a:ext cx="6593840" cy="276999"/>
          </a:xfrm>
          <a:prstGeom prst="rect">
            <a:avLst/>
          </a:prstGeom>
        </p:spPr>
        <p:txBody>
          <a:bodyPr wrap="square">
            <a:spAutoFit/>
          </a:bodyPr>
          <a:lstStyle/>
          <a:p>
            <a:pPr algn="ctr">
              <a:defRPr/>
            </a:pPr>
            <a:r>
              <a:rPr lang="en-US" sz="600" dirty="0">
                <a:solidFill>
                  <a:schemeClr val="bg1">
                    <a:lumMod val="65000"/>
                  </a:schemeClr>
                </a:solidFill>
              </a:rPr>
              <a:t>©2020The Warrior Commission ©2020 Frontline  This training journal is only for The Warrior Commission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cxnSp>
        <p:nvCxnSpPr>
          <p:cNvPr id="9" name="Straight Connector 8">
            <a:extLst>
              <a:ext uri="{FF2B5EF4-FFF2-40B4-BE49-F238E27FC236}">
                <a16:creationId xmlns:a16="http://schemas.microsoft.com/office/drawing/2014/main" id="{C22A3AA5-CC28-1446-A49A-33107E671216}"/>
              </a:ext>
            </a:extLst>
          </p:cNvPr>
          <p:cNvCxnSpPr>
            <a:cxnSpLocks/>
          </p:cNvCxnSpPr>
          <p:nvPr/>
        </p:nvCxnSpPr>
        <p:spPr>
          <a:xfrm flipH="1" flipV="1">
            <a:off x="183911" y="1193550"/>
            <a:ext cx="33029" cy="7230920"/>
          </a:xfrm>
          <a:prstGeom prst="line">
            <a:avLst/>
          </a:prstGeom>
          <a:ln w="38100">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656DAE-095F-B641-8699-0F08AA9ACE38}"/>
              </a:ext>
            </a:extLst>
          </p:cNvPr>
          <p:cNvCxnSpPr>
            <a:cxnSpLocks/>
          </p:cNvCxnSpPr>
          <p:nvPr/>
        </p:nvCxnSpPr>
        <p:spPr>
          <a:xfrm flipV="1">
            <a:off x="6547683" y="1186251"/>
            <a:ext cx="0" cy="7294349"/>
          </a:xfrm>
          <a:prstGeom prst="line">
            <a:avLst/>
          </a:prstGeom>
          <a:ln w="38100">
            <a:solidFill>
              <a:srgbClr val="FFB966"/>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D5F5394D-76A7-3043-944A-09709BF33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5969780">
            <a:off x="4925999" y="7387808"/>
            <a:ext cx="808248" cy="831398"/>
          </a:xfrm>
          <a:prstGeom prst="rect">
            <a:avLst/>
          </a:prstGeom>
        </p:spPr>
      </p:pic>
      <p:pic>
        <p:nvPicPr>
          <p:cNvPr id="13" name="Picture 12" descr="A close up of a logo&#10;&#10;Description automatically generated">
            <a:extLst>
              <a:ext uri="{FF2B5EF4-FFF2-40B4-BE49-F238E27FC236}">
                <a16:creationId xmlns:a16="http://schemas.microsoft.com/office/drawing/2014/main" id="{2E7EDF2D-C881-8547-BF81-D519158133D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5049904" y="7368173"/>
            <a:ext cx="774968" cy="862072"/>
          </a:xfrm>
          <a:prstGeom prst="rect">
            <a:avLst/>
          </a:prstGeom>
        </p:spPr>
      </p:pic>
    </p:spTree>
    <p:extLst>
      <p:ext uri="{BB962C8B-B14F-4D97-AF65-F5344CB8AC3E}">
        <p14:creationId xmlns:p14="http://schemas.microsoft.com/office/powerpoint/2010/main" val="144869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F5F087-6FFE-3E48-98E8-375231E79AC6}"/>
              </a:ext>
            </a:extLst>
          </p:cNvPr>
          <p:cNvSpPr/>
          <p:nvPr/>
        </p:nvSpPr>
        <p:spPr>
          <a:xfrm>
            <a:off x="9235" y="8696036"/>
            <a:ext cx="6858000" cy="457200"/>
          </a:xfrm>
          <a:prstGeom prst="rect">
            <a:avLst/>
          </a:prstGeom>
          <a:solidFill>
            <a:srgbClr val="00116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9B83A26D-1AE4-2140-A04B-8686110A752D}"/>
              </a:ext>
            </a:extLst>
          </p:cNvPr>
          <p:cNvSpPr/>
          <p:nvPr/>
        </p:nvSpPr>
        <p:spPr>
          <a:xfrm>
            <a:off x="0" y="816414"/>
            <a:ext cx="6858000" cy="457200"/>
          </a:xfrm>
          <a:prstGeom prst="rect">
            <a:avLst/>
          </a:prstGeom>
          <a:solidFill>
            <a:srgbClr val="00116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id="{A74BDC4C-8990-584A-9810-53158B1363CE}"/>
              </a:ext>
            </a:extLst>
          </p:cNvPr>
          <p:cNvSpPr/>
          <p:nvPr/>
        </p:nvSpPr>
        <p:spPr>
          <a:xfrm>
            <a:off x="275935" y="8749897"/>
            <a:ext cx="6324600" cy="276225"/>
          </a:xfrm>
          <a:prstGeom prst="rect">
            <a:avLst/>
          </a:prstGeom>
        </p:spPr>
        <p:txBody>
          <a:bodyPr>
            <a:spAutoFit/>
          </a:bodyPr>
          <a:lstStyle/>
          <a:p>
            <a:pPr algn="ctr">
              <a:defRPr/>
            </a:pPr>
            <a:r>
              <a:rPr lang="en-US" sz="600" dirty="0">
                <a:solidFill>
                  <a:schemeClr val="bg1">
                    <a:lumMod val="65000"/>
                  </a:schemeClr>
                </a:solidFill>
              </a:rPr>
              <a:t>©2020 The Warrior Commission ©2020 Frontline  This training journal is only for The Warrior Commission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sp>
        <p:nvSpPr>
          <p:cNvPr id="16" name="TextBox 15">
            <a:extLst>
              <a:ext uri="{FF2B5EF4-FFF2-40B4-BE49-F238E27FC236}">
                <a16:creationId xmlns:a16="http://schemas.microsoft.com/office/drawing/2014/main" id="{FE582061-8935-A640-8962-2FA112C0EF06}"/>
              </a:ext>
            </a:extLst>
          </p:cNvPr>
          <p:cNvSpPr txBox="1"/>
          <p:nvPr/>
        </p:nvSpPr>
        <p:spPr>
          <a:xfrm>
            <a:off x="298943" y="423976"/>
            <a:ext cx="2116926" cy="369332"/>
          </a:xfrm>
          <a:prstGeom prst="rect">
            <a:avLst/>
          </a:prstGeom>
          <a:noFill/>
        </p:spPr>
        <p:txBody>
          <a:bodyPr wrap="none" rtlCol="0">
            <a:spAutoFit/>
          </a:bodyPr>
          <a:lstStyle/>
          <a:p>
            <a:r>
              <a:rPr lang="en-US" b="1" dirty="0"/>
              <a:t>On the Website……..</a:t>
            </a:r>
          </a:p>
        </p:txBody>
      </p:sp>
      <p:sp>
        <p:nvSpPr>
          <p:cNvPr id="18" name="TextBox 17">
            <a:extLst>
              <a:ext uri="{FF2B5EF4-FFF2-40B4-BE49-F238E27FC236}">
                <a16:creationId xmlns:a16="http://schemas.microsoft.com/office/drawing/2014/main" id="{747325FA-E975-5243-BF16-4C6A6652E2C8}"/>
              </a:ext>
            </a:extLst>
          </p:cNvPr>
          <p:cNvSpPr txBox="1"/>
          <p:nvPr/>
        </p:nvSpPr>
        <p:spPr>
          <a:xfrm>
            <a:off x="422996" y="829936"/>
            <a:ext cx="3481793" cy="369332"/>
          </a:xfrm>
          <a:prstGeom prst="rect">
            <a:avLst/>
          </a:prstGeom>
          <a:noFill/>
        </p:spPr>
        <p:txBody>
          <a:bodyPr wrap="square" rtlCol="0">
            <a:spAutoFit/>
          </a:bodyPr>
          <a:lstStyle/>
          <a:p>
            <a:pPr algn="ctr"/>
            <a:r>
              <a:rPr lang="en-US" b="1" dirty="0">
                <a:solidFill>
                  <a:schemeClr val="bg1"/>
                </a:solidFill>
              </a:rPr>
              <a:t>Chat Forum and &amp; Event Calendar</a:t>
            </a:r>
          </a:p>
        </p:txBody>
      </p:sp>
      <p:cxnSp>
        <p:nvCxnSpPr>
          <p:cNvPr id="12" name="Straight Connector 11">
            <a:extLst>
              <a:ext uri="{FF2B5EF4-FFF2-40B4-BE49-F238E27FC236}">
                <a16:creationId xmlns:a16="http://schemas.microsoft.com/office/drawing/2014/main" id="{ECB799C5-6732-8748-BDFC-B4D0867A8772}"/>
              </a:ext>
            </a:extLst>
          </p:cNvPr>
          <p:cNvCxnSpPr>
            <a:cxnSpLocks/>
          </p:cNvCxnSpPr>
          <p:nvPr/>
        </p:nvCxnSpPr>
        <p:spPr>
          <a:xfrm flipH="1">
            <a:off x="1" y="423976"/>
            <a:ext cx="4371520" cy="0"/>
          </a:xfrm>
          <a:prstGeom prst="line">
            <a:avLst/>
          </a:prstGeom>
          <a:ln w="38100">
            <a:solidFill>
              <a:srgbClr val="FFB9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6F57E7-9607-294E-9248-1FC2D1981486}"/>
              </a:ext>
            </a:extLst>
          </p:cNvPr>
          <p:cNvCxnSpPr>
            <a:cxnSpLocks/>
          </p:cNvCxnSpPr>
          <p:nvPr/>
        </p:nvCxnSpPr>
        <p:spPr>
          <a:xfrm flipH="1">
            <a:off x="1" y="792728"/>
            <a:ext cx="4371520" cy="0"/>
          </a:xfrm>
          <a:prstGeom prst="line">
            <a:avLst/>
          </a:prstGeom>
          <a:ln w="38100">
            <a:solidFill>
              <a:srgbClr val="FFB96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8F3B2ED-0A4A-6246-9B9C-DF17518D49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1521" y="219870"/>
            <a:ext cx="1752946" cy="1145716"/>
          </a:xfrm>
          <a:prstGeom prst="rect">
            <a:avLst/>
          </a:prstGeom>
          <a:ln>
            <a:noFill/>
          </a:ln>
          <a:effectLst>
            <a:glow rad="228600">
              <a:schemeClr val="tx2">
                <a:lumMod val="75000"/>
                <a:alpha val="40000"/>
              </a:schemeClr>
            </a:glow>
            <a:outerShdw blurRad="292100" dist="139700" dir="2700000" algn="tl" rotWithShape="0">
              <a:srgbClr val="333333">
                <a:alpha val="65000"/>
              </a:srgbClr>
            </a:outerShdw>
          </a:effectLst>
          <a:scene3d>
            <a:camera prst="orthographicFront"/>
            <a:lightRig rig="threePt" dir="t"/>
          </a:scene3d>
          <a:sp3d>
            <a:bevelT prst="relaxedInset"/>
          </a:sp3d>
        </p:spPr>
      </p:pic>
      <p:sp>
        <p:nvSpPr>
          <p:cNvPr id="2" name="TextBox 1">
            <a:extLst>
              <a:ext uri="{FF2B5EF4-FFF2-40B4-BE49-F238E27FC236}">
                <a16:creationId xmlns:a16="http://schemas.microsoft.com/office/drawing/2014/main" id="{83B7F4A2-B7AE-714F-9EFB-FF18B96A341C}"/>
              </a:ext>
            </a:extLst>
          </p:cNvPr>
          <p:cNvSpPr txBox="1"/>
          <p:nvPr/>
        </p:nvSpPr>
        <p:spPr>
          <a:xfrm>
            <a:off x="500811" y="1569692"/>
            <a:ext cx="6099724" cy="5170646"/>
          </a:xfrm>
          <a:prstGeom prst="rect">
            <a:avLst/>
          </a:prstGeom>
          <a:noFill/>
        </p:spPr>
        <p:txBody>
          <a:bodyPr wrap="square" rtlCol="0">
            <a:spAutoFit/>
          </a:bodyPr>
          <a:lstStyle/>
          <a:p>
            <a:pPr algn="ctr"/>
            <a:r>
              <a:rPr lang="en-US" sz="1100" dirty="0"/>
              <a:t>Coming in July!</a:t>
            </a:r>
          </a:p>
          <a:p>
            <a:pPr algn="ctr"/>
            <a:r>
              <a:rPr lang="en-US" sz="1100" dirty="0"/>
              <a:t> </a:t>
            </a:r>
          </a:p>
          <a:p>
            <a:pPr algn="ctr"/>
            <a:r>
              <a:rPr lang="en-US" sz="1100" b="1" dirty="0"/>
              <a:t>A HUGE upgrade for TWC: </a:t>
            </a:r>
            <a:endParaRPr lang="en-US" sz="1100" dirty="0"/>
          </a:p>
          <a:p>
            <a:pPr algn="ctr"/>
            <a:r>
              <a:rPr lang="en-US" sz="1100" b="1" dirty="0"/>
              <a:t>A chat forum and event calendar on the TWC website!</a:t>
            </a:r>
          </a:p>
          <a:p>
            <a:pPr algn="ctr"/>
            <a:endParaRPr lang="en-US" sz="1100" dirty="0"/>
          </a:p>
          <a:p>
            <a:r>
              <a:rPr lang="en-US" sz="1100" dirty="0"/>
              <a:t>The new forum will open in July. It has some similarities to what you know about Facebook, but also has many other features…that means you will need to “get your warrior on” and step into a bit of a learning curve.</a:t>
            </a:r>
          </a:p>
          <a:p>
            <a:endParaRPr lang="en-US" sz="1100" dirty="0"/>
          </a:p>
          <a:p>
            <a:r>
              <a:rPr lang="en-US" sz="1100" dirty="0"/>
              <a:t>In the Beta Test we just completed, we know you will have some adjustments from how Facebook looks and feels. At the same time, there are things that will look and feel similar. We also feel you will have some great additional features to help you in connecting to upcoming training calls and specialty training. </a:t>
            </a:r>
          </a:p>
          <a:p>
            <a:endParaRPr lang="en-US" sz="1100" dirty="0"/>
          </a:p>
          <a:p>
            <a:r>
              <a:rPr lang="en-US" sz="1100" dirty="0"/>
              <a:t>And yes, you can still post links to worship songs from YouTube and add gifs, emojis, etc. to your post!  You can also friend and message other warriors. </a:t>
            </a:r>
          </a:p>
          <a:p>
            <a:endParaRPr lang="en-US" sz="1100" dirty="0"/>
          </a:p>
          <a:p>
            <a:r>
              <a:rPr lang="en-US" sz="1100" dirty="0"/>
              <a:t>Once the new website updates are released, we will have a calendar on the website with calls and events.  The calendar will be posted on the TWC Forum and you will have ways for those things to show up on your personal profile, too. All call, connection, and training information will be under your account log-in on the TWC website.</a:t>
            </a:r>
          </a:p>
          <a:p>
            <a:endParaRPr lang="en-US" sz="1100" dirty="0"/>
          </a:p>
          <a:p>
            <a:r>
              <a:rPr lang="en-US" sz="1100" dirty="0"/>
              <a:t>More specific information will be sent out after the Ebb. We will have training videos on your profile page in the forum, too. </a:t>
            </a:r>
          </a:p>
          <a:p>
            <a:endParaRPr lang="en-US" sz="1100" dirty="0"/>
          </a:p>
          <a:p>
            <a:r>
              <a:rPr lang="en-US" sz="1100" dirty="0"/>
              <a:t>For now, know that on July 6</a:t>
            </a:r>
            <a:r>
              <a:rPr lang="en-US" sz="1100" baseline="30000" dirty="0"/>
              <a:t>th</a:t>
            </a:r>
            <a:r>
              <a:rPr lang="en-US" sz="1100" dirty="0"/>
              <a:t> you will be able to connect on Facebook, but shortly after we all get to learn something new, set up our Forum profiles and establish our settings for the TWC Forum.  </a:t>
            </a:r>
          </a:p>
          <a:p>
            <a:r>
              <a:rPr lang="en-US" sz="1100" dirty="0"/>
              <a:t>Facebook will be phased out and all our TWC connection conversations, training call information, etc., that would have been posted on Facebook will be on the TWC Forum through your website login. Your coaches will be here through the Coaches’ </a:t>
            </a:r>
            <a:r>
              <a:rPr lang="en-US" sz="1100" dirty="0" err="1"/>
              <a:t>gmail</a:t>
            </a:r>
            <a:r>
              <a:rPr lang="en-US" sz="1100" dirty="0"/>
              <a:t> to help you navigate this new adventure.  </a:t>
            </a:r>
          </a:p>
        </p:txBody>
      </p:sp>
      <p:sp>
        <p:nvSpPr>
          <p:cNvPr id="3" name="TextBox 2">
            <a:extLst>
              <a:ext uri="{FF2B5EF4-FFF2-40B4-BE49-F238E27FC236}">
                <a16:creationId xmlns:a16="http://schemas.microsoft.com/office/drawing/2014/main" id="{41AA4976-2B03-904D-9622-45EF3DE607E0}"/>
              </a:ext>
            </a:extLst>
          </p:cNvPr>
          <p:cNvSpPr txBox="1"/>
          <p:nvPr/>
        </p:nvSpPr>
        <p:spPr>
          <a:xfrm>
            <a:off x="500811" y="6910273"/>
            <a:ext cx="5948378" cy="1446550"/>
          </a:xfrm>
          <a:custGeom>
            <a:avLst/>
            <a:gdLst>
              <a:gd name="connsiteX0" fmla="*/ 0 w 5948378"/>
              <a:gd name="connsiteY0" fmla="*/ 0 h 1446550"/>
              <a:gd name="connsiteX1" fmla="*/ 5948378 w 5948378"/>
              <a:gd name="connsiteY1" fmla="*/ 0 h 1446550"/>
              <a:gd name="connsiteX2" fmla="*/ 5948378 w 5948378"/>
              <a:gd name="connsiteY2" fmla="*/ 1446550 h 1446550"/>
              <a:gd name="connsiteX3" fmla="*/ 0 w 5948378"/>
              <a:gd name="connsiteY3" fmla="*/ 1446550 h 1446550"/>
              <a:gd name="connsiteX4" fmla="*/ 0 w 5948378"/>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8378" h="1446550" fill="none" extrusionOk="0">
                <a:moveTo>
                  <a:pt x="0" y="0"/>
                </a:moveTo>
                <a:cubicBezTo>
                  <a:pt x="2592832" y="-49533"/>
                  <a:pt x="4135367" y="-14809"/>
                  <a:pt x="5948378" y="0"/>
                </a:cubicBezTo>
                <a:cubicBezTo>
                  <a:pt x="5929244" y="344415"/>
                  <a:pt x="5995265" y="1179947"/>
                  <a:pt x="5948378" y="1446550"/>
                </a:cubicBezTo>
                <a:cubicBezTo>
                  <a:pt x="4786441" y="1398319"/>
                  <a:pt x="2767379" y="1531005"/>
                  <a:pt x="0" y="1446550"/>
                </a:cubicBezTo>
                <a:cubicBezTo>
                  <a:pt x="-113864" y="782744"/>
                  <a:pt x="80613" y="641147"/>
                  <a:pt x="0" y="0"/>
                </a:cubicBezTo>
                <a:close/>
              </a:path>
              <a:path w="5948378" h="1446550" stroke="0" extrusionOk="0">
                <a:moveTo>
                  <a:pt x="0" y="0"/>
                </a:moveTo>
                <a:cubicBezTo>
                  <a:pt x="810681" y="118645"/>
                  <a:pt x="4265660" y="116012"/>
                  <a:pt x="5948378" y="0"/>
                </a:cubicBezTo>
                <a:cubicBezTo>
                  <a:pt x="5994229" y="153973"/>
                  <a:pt x="5843159" y="1234067"/>
                  <a:pt x="5948378" y="1446550"/>
                </a:cubicBezTo>
                <a:cubicBezTo>
                  <a:pt x="3964897" y="1581150"/>
                  <a:pt x="970005" y="1289354"/>
                  <a:pt x="0" y="1446550"/>
                </a:cubicBezTo>
                <a:cubicBezTo>
                  <a:pt x="-115916" y="1177595"/>
                  <a:pt x="40893" y="596485"/>
                  <a:pt x="0" y="0"/>
                </a:cubicBezTo>
                <a:close/>
              </a:path>
            </a:pathLst>
          </a:custGeom>
          <a:solidFill>
            <a:srgbClr val="FFB966"/>
          </a:solidFill>
          <a:ln cmpd="thickThin">
            <a:solidFill>
              <a:srgbClr val="00147F"/>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numCol="2" spcCol="457200" rtlCol="0">
            <a:spAutoFit/>
          </a:bodyPr>
          <a:lstStyle/>
          <a:p>
            <a:endParaRPr lang="en-US" sz="1100" i="1" dirty="0"/>
          </a:p>
          <a:p>
            <a:r>
              <a:rPr lang="en-US" sz="1100" i="1" dirty="0"/>
              <a:t>Note: We will still have our public pages in social media (“The Warrior Commission TWC” on Facebook and @</a:t>
            </a:r>
            <a:r>
              <a:rPr lang="en-US" sz="1100" i="1" dirty="0" err="1"/>
              <a:t>TWC_Commission</a:t>
            </a:r>
            <a:r>
              <a:rPr lang="en-US" sz="1100" i="1" dirty="0"/>
              <a:t> on Instagram), but we will move all of our member conversations, along with training call events into our website. </a:t>
            </a:r>
            <a:endParaRPr lang="en-US" sz="1100" dirty="0"/>
          </a:p>
          <a:p>
            <a:r>
              <a:rPr lang="en-US" sz="1100" i="1" dirty="0"/>
              <a:t> </a:t>
            </a:r>
          </a:p>
          <a:p>
            <a:endParaRPr lang="en-US" sz="1100" dirty="0"/>
          </a:p>
          <a:p>
            <a:r>
              <a:rPr lang="en-US" sz="1100" i="1" dirty="0"/>
              <a:t>We are posting almost daily on these (public) social media pages. It’s a great place to be encouraged, share these encouragements with others and connect to some of the words/voices we are shouting out in the atmosphere in this time. </a:t>
            </a:r>
          </a:p>
          <a:p>
            <a:endParaRPr lang="en-US" sz="1100" i="1" dirty="0"/>
          </a:p>
        </p:txBody>
      </p:sp>
    </p:spTree>
    <p:extLst>
      <p:ext uri="{BB962C8B-B14F-4D97-AF65-F5344CB8AC3E}">
        <p14:creationId xmlns:p14="http://schemas.microsoft.com/office/powerpoint/2010/main" val="2681430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6954A05-F144-E94C-9BDC-415B25D40DF6}"/>
              </a:ext>
            </a:extLst>
          </p:cNvPr>
          <p:cNvPicPr>
            <a:picLocks noChangeAspect="1"/>
          </p:cNvPicPr>
          <p:nvPr/>
        </p:nvPicPr>
        <p:blipFill>
          <a:blip r:embed="rId2"/>
          <a:stretch>
            <a:fillRect/>
          </a:stretch>
        </p:blipFill>
        <p:spPr>
          <a:xfrm>
            <a:off x="1917700" y="5865299"/>
            <a:ext cx="3098800" cy="2628900"/>
          </a:xfrm>
          <a:prstGeom prst="rect">
            <a:avLst/>
          </a:prstGeom>
        </p:spPr>
      </p:pic>
      <p:sp>
        <p:nvSpPr>
          <p:cNvPr id="16" name="Rounded Rectangular Callout 15">
            <a:extLst>
              <a:ext uri="{FF2B5EF4-FFF2-40B4-BE49-F238E27FC236}">
                <a16:creationId xmlns:a16="http://schemas.microsoft.com/office/drawing/2014/main" id="{58899B88-9185-CF41-8D19-E6D9AF52BAED}"/>
              </a:ext>
            </a:extLst>
          </p:cNvPr>
          <p:cNvSpPr/>
          <p:nvPr/>
        </p:nvSpPr>
        <p:spPr>
          <a:xfrm flipH="1">
            <a:off x="950835" y="5482622"/>
            <a:ext cx="2098623" cy="1121849"/>
          </a:xfrm>
          <a:prstGeom prst="wedgeRoundRectCallout">
            <a:avLst/>
          </a:prstGeom>
          <a:solidFill>
            <a:srgbClr val="001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Who are you becoming that requires supernatural thinking?  </a:t>
            </a:r>
          </a:p>
        </p:txBody>
      </p:sp>
      <p:sp>
        <p:nvSpPr>
          <p:cNvPr id="4" name="Rectangle 3">
            <a:extLst>
              <a:ext uri="{FF2B5EF4-FFF2-40B4-BE49-F238E27FC236}">
                <a16:creationId xmlns:a16="http://schemas.microsoft.com/office/drawing/2014/main" id="{E5EBBC73-8969-A040-8DF0-C8FD42B11650}"/>
              </a:ext>
            </a:extLst>
          </p:cNvPr>
          <p:cNvSpPr/>
          <p:nvPr/>
        </p:nvSpPr>
        <p:spPr>
          <a:xfrm>
            <a:off x="0" y="13187"/>
            <a:ext cx="6858000" cy="1367025"/>
          </a:xfrm>
          <a:prstGeom prst="rect">
            <a:avLst/>
          </a:prstGeom>
          <a:gradFill>
            <a:gsLst>
              <a:gs pos="38000">
                <a:schemeClr val="tx1"/>
              </a:gs>
              <a:gs pos="53000">
                <a:schemeClr val="bg1">
                  <a:lumMod val="50000"/>
                </a:schemeClr>
              </a:gs>
              <a:gs pos="8000">
                <a:srgbClr val="FFF0AA"/>
              </a:gs>
              <a:gs pos="95000">
                <a:srgbClr val="00116C"/>
              </a:gs>
              <a:gs pos="45000">
                <a:srgbClr val="C06F38"/>
              </a:gs>
            </a:gsLst>
            <a:path path="circle">
              <a:fillToRect l="50000" t="50000" r="50000" b="50000"/>
            </a:path>
          </a:gra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4">
            <a:extLst>
              <a:ext uri="{FF2B5EF4-FFF2-40B4-BE49-F238E27FC236}">
                <a16:creationId xmlns:a16="http://schemas.microsoft.com/office/drawing/2014/main" id="{5440D28A-D257-DC4F-BD11-D8618012B5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457200"/>
            <a:ext cx="2286000" cy="119538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152C09CE-93B9-134C-8B43-5BA359608CEF}"/>
              </a:ext>
            </a:extLst>
          </p:cNvPr>
          <p:cNvSpPr/>
          <p:nvPr/>
        </p:nvSpPr>
        <p:spPr>
          <a:xfrm>
            <a:off x="304800" y="8553450"/>
            <a:ext cx="6324600" cy="276225"/>
          </a:xfrm>
          <a:prstGeom prst="rect">
            <a:avLst/>
          </a:prstGeom>
        </p:spPr>
        <p:txBody>
          <a:bodyPr>
            <a:spAutoFit/>
          </a:bodyPr>
          <a:lstStyle/>
          <a:p>
            <a:pPr algn="ctr">
              <a:defRPr/>
            </a:pPr>
            <a:r>
              <a:rPr lang="en-US" sz="600" dirty="0">
                <a:solidFill>
                  <a:schemeClr val="bg1">
                    <a:lumMod val="65000"/>
                  </a:schemeClr>
                </a:solidFill>
              </a:rPr>
              <a:t>©2020 The Warrior Commission ©2020 Frontline  This training journal is only for The Warrior Commission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sp>
        <p:nvSpPr>
          <p:cNvPr id="8" name="TextBox 7">
            <a:extLst>
              <a:ext uri="{FF2B5EF4-FFF2-40B4-BE49-F238E27FC236}">
                <a16:creationId xmlns:a16="http://schemas.microsoft.com/office/drawing/2014/main" id="{BC7337A7-7C43-8949-9280-4A648BA4FB9B}"/>
              </a:ext>
            </a:extLst>
          </p:cNvPr>
          <p:cNvSpPr txBox="1"/>
          <p:nvPr/>
        </p:nvSpPr>
        <p:spPr>
          <a:xfrm>
            <a:off x="857250" y="1929298"/>
            <a:ext cx="5143500" cy="1015663"/>
          </a:xfrm>
          <a:prstGeom prst="rect">
            <a:avLst/>
          </a:prstGeom>
          <a:noFill/>
        </p:spPr>
        <p:txBody>
          <a:bodyPr wrap="square" rtlCol="0">
            <a:spAutoFit/>
          </a:bodyPr>
          <a:lstStyle/>
          <a:p>
            <a:pPr algn="ctr"/>
            <a:r>
              <a:rPr lang="en-US" sz="1200" b="1" dirty="0">
                <a:latin typeface="Arial Narrow" panose="020B0604020202020204" pitchFamily="34" charset="0"/>
                <a:ea typeface="Calibri" panose="020F0502020204030204" pitchFamily="34" charset="0"/>
                <a:cs typeface="Arial Narrow" panose="020B0604020202020204" pitchFamily="34" charset="0"/>
              </a:rPr>
              <a:t>Look for these questions on Facebook. They come from our Frontline articles and are here to generate more conversation with our TWC Tribe. As you read Frontline, look at these questions and get ready to answer them over the next few weeks! </a:t>
            </a:r>
            <a:endParaRPr lang="en-US" sz="1200" b="1" dirty="0"/>
          </a:p>
          <a:p>
            <a:pPr algn="ctr"/>
            <a:endParaRPr lang="en-US" sz="1200" b="1" dirty="0">
              <a:latin typeface="Arial Narrow" panose="020B0604020202020204" pitchFamily="34" charset="0"/>
              <a:ea typeface="Calibri" panose="020F0502020204030204" pitchFamily="34" charset="0"/>
              <a:cs typeface="Arial Narrow" panose="020B0604020202020204" pitchFamily="34" charset="0"/>
            </a:endParaRPr>
          </a:p>
          <a:p>
            <a:pPr algn="ctr"/>
            <a:endParaRPr lang="en-US" sz="1200" b="1" dirty="0"/>
          </a:p>
        </p:txBody>
      </p:sp>
      <p:sp>
        <p:nvSpPr>
          <p:cNvPr id="14" name="Rounded Rectangular Callout 13">
            <a:extLst>
              <a:ext uri="{FF2B5EF4-FFF2-40B4-BE49-F238E27FC236}">
                <a16:creationId xmlns:a16="http://schemas.microsoft.com/office/drawing/2014/main" id="{750BD9D5-98C1-8043-AEAB-609B9D0E41F4}"/>
              </a:ext>
            </a:extLst>
          </p:cNvPr>
          <p:cNvSpPr/>
          <p:nvPr/>
        </p:nvSpPr>
        <p:spPr>
          <a:xfrm>
            <a:off x="715571" y="4284119"/>
            <a:ext cx="2098623" cy="1139252"/>
          </a:xfrm>
          <a:prstGeom prst="wedgeRoundRectCallout">
            <a:avLst/>
          </a:prstGeom>
          <a:solidFill>
            <a:srgbClr val="CD00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What promise is Papa upgrading for you right now for your growth in maturity?  </a:t>
            </a:r>
          </a:p>
        </p:txBody>
      </p:sp>
      <p:sp>
        <p:nvSpPr>
          <p:cNvPr id="12" name="Rounded Rectangular Callout 11">
            <a:extLst>
              <a:ext uri="{FF2B5EF4-FFF2-40B4-BE49-F238E27FC236}">
                <a16:creationId xmlns:a16="http://schemas.microsoft.com/office/drawing/2014/main" id="{EB60929D-4304-AC43-B78A-9ACBE7B0B87E}"/>
              </a:ext>
            </a:extLst>
          </p:cNvPr>
          <p:cNvSpPr/>
          <p:nvPr/>
        </p:nvSpPr>
        <p:spPr>
          <a:xfrm>
            <a:off x="1370460" y="2946247"/>
            <a:ext cx="1645792" cy="1262747"/>
          </a:xfrm>
          <a:prstGeom prst="wedgeRoundRect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What aspect of His beauty do you radiate in the world?</a:t>
            </a:r>
          </a:p>
        </p:txBody>
      </p:sp>
      <p:sp>
        <p:nvSpPr>
          <p:cNvPr id="13" name="Rounded Rectangular Callout 12">
            <a:extLst>
              <a:ext uri="{FF2B5EF4-FFF2-40B4-BE49-F238E27FC236}">
                <a16:creationId xmlns:a16="http://schemas.microsoft.com/office/drawing/2014/main" id="{EB114C4D-817B-9949-BBCB-AFC767D1E28E}"/>
              </a:ext>
            </a:extLst>
          </p:cNvPr>
          <p:cNvSpPr/>
          <p:nvPr/>
        </p:nvSpPr>
        <p:spPr>
          <a:xfrm flipH="1">
            <a:off x="2848756" y="4371661"/>
            <a:ext cx="2098623" cy="1139252"/>
          </a:xfrm>
          <a:prstGeom prst="wedgeRoundRectCallout">
            <a:avLst/>
          </a:prstGeom>
          <a:solidFill>
            <a:srgbClr val="2826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What upgrades would you like to see in your sonship with Father God? </a:t>
            </a:r>
            <a:endParaRPr lang="en-US" sz="1600" dirty="0">
              <a:solidFill>
                <a:schemeClr val="bg1"/>
              </a:solidFill>
            </a:endParaRPr>
          </a:p>
        </p:txBody>
      </p:sp>
      <p:sp>
        <p:nvSpPr>
          <p:cNvPr id="3" name="Rounded Rectangular Callout 2">
            <a:extLst>
              <a:ext uri="{FF2B5EF4-FFF2-40B4-BE49-F238E27FC236}">
                <a16:creationId xmlns:a16="http://schemas.microsoft.com/office/drawing/2014/main" id="{BFF488A3-F67F-A947-96E7-97AC4EC9A1D8}"/>
              </a:ext>
            </a:extLst>
          </p:cNvPr>
          <p:cNvSpPr/>
          <p:nvPr/>
        </p:nvSpPr>
        <p:spPr>
          <a:xfrm flipH="1">
            <a:off x="3049458" y="3070709"/>
            <a:ext cx="1814644" cy="1114405"/>
          </a:xfrm>
          <a:prstGeom prst="wedgeRoundRectCallout">
            <a:avLst/>
          </a:prstGeom>
          <a:solidFill>
            <a:srgbClr val="00116C"/>
          </a:solidFill>
          <a:ln>
            <a:solidFill>
              <a:srgbClr val="001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How is God overcoming obstacles to that life with His good?</a:t>
            </a:r>
          </a:p>
        </p:txBody>
      </p:sp>
      <p:sp>
        <p:nvSpPr>
          <p:cNvPr id="7" name="Rounded Rectangular Callout 6">
            <a:extLst>
              <a:ext uri="{FF2B5EF4-FFF2-40B4-BE49-F238E27FC236}">
                <a16:creationId xmlns:a16="http://schemas.microsoft.com/office/drawing/2014/main" id="{16A5B0EE-45B9-514A-8546-CDB41A17DE46}"/>
              </a:ext>
            </a:extLst>
          </p:cNvPr>
          <p:cNvSpPr/>
          <p:nvPr/>
        </p:nvSpPr>
        <p:spPr>
          <a:xfrm>
            <a:off x="4476185" y="5362906"/>
            <a:ext cx="1766180" cy="1518928"/>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How has surrender played into the development of your identity in Jesus? </a:t>
            </a:r>
            <a:endParaRPr lang="en-US" sz="1600" b="1" dirty="0"/>
          </a:p>
        </p:txBody>
      </p:sp>
      <p:sp>
        <p:nvSpPr>
          <p:cNvPr id="2" name="Rounded Rectangular Callout 1">
            <a:extLst>
              <a:ext uri="{FF2B5EF4-FFF2-40B4-BE49-F238E27FC236}">
                <a16:creationId xmlns:a16="http://schemas.microsoft.com/office/drawing/2014/main" id="{5348603C-A59D-5746-AE7D-78779335575F}"/>
              </a:ext>
            </a:extLst>
          </p:cNvPr>
          <p:cNvSpPr/>
          <p:nvPr/>
        </p:nvSpPr>
        <p:spPr>
          <a:xfrm>
            <a:off x="4864102" y="3319114"/>
            <a:ext cx="1331416" cy="1750709"/>
          </a:xfrm>
          <a:prstGeom prst="wedgeRoundRectCallout">
            <a:avLst/>
          </a:prstGeom>
          <a:solidFill>
            <a:srgbClr val="CD00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How has God made you more beautiful in the last year? </a:t>
            </a:r>
          </a:p>
        </p:txBody>
      </p:sp>
    </p:spTree>
    <p:extLst>
      <p:ext uri="{BB962C8B-B14F-4D97-AF65-F5344CB8AC3E}">
        <p14:creationId xmlns:p14="http://schemas.microsoft.com/office/powerpoint/2010/main" val="287857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6BE71C-E151-4444-99F6-97CC1E2555AD}"/>
              </a:ext>
            </a:extLst>
          </p:cNvPr>
          <p:cNvSpPr/>
          <p:nvPr/>
        </p:nvSpPr>
        <p:spPr>
          <a:xfrm>
            <a:off x="373185" y="226159"/>
            <a:ext cx="6159500" cy="276999"/>
          </a:xfrm>
          <a:prstGeom prst="rect">
            <a:avLst/>
          </a:prstGeom>
        </p:spPr>
        <p:txBody>
          <a:bodyPr wrap="square">
            <a:spAutoFit/>
          </a:bodyPr>
          <a:lstStyle/>
          <a:p>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2" name="Rectangle 11">
            <a:extLst>
              <a:ext uri="{FF2B5EF4-FFF2-40B4-BE49-F238E27FC236}">
                <a16:creationId xmlns:a16="http://schemas.microsoft.com/office/drawing/2014/main" id="{B0E7CADF-17DD-7543-8D07-2A9E6EB6C6B6}"/>
              </a:ext>
            </a:extLst>
          </p:cNvPr>
          <p:cNvSpPr/>
          <p:nvPr/>
        </p:nvSpPr>
        <p:spPr>
          <a:xfrm>
            <a:off x="286827" y="8762937"/>
            <a:ext cx="6324600" cy="276225"/>
          </a:xfrm>
          <a:prstGeom prst="rect">
            <a:avLst/>
          </a:prstGeom>
        </p:spPr>
        <p:txBody>
          <a:bodyPr>
            <a:spAutoFit/>
          </a:bodyPr>
          <a:lstStyle/>
          <a:p>
            <a:pPr algn="ctr">
              <a:defRPr/>
            </a:pPr>
            <a:r>
              <a:rPr lang="en-US" sz="600" dirty="0">
                <a:solidFill>
                  <a:schemeClr val="bg1">
                    <a:lumMod val="65000"/>
                  </a:schemeClr>
                </a:solidFill>
              </a:rPr>
              <a:t>©2020 The Warrior Commission ©2020 Frontline  This training journal is only for The Warrior Commission members who may print it for personal use or share via email. </a:t>
            </a:r>
          </a:p>
          <a:p>
            <a:pPr algn="ctr">
              <a:defRPr/>
            </a:pPr>
            <a:r>
              <a:rPr lang="en-US" sz="600" dirty="0">
                <a:solidFill>
                  <a:schemeClr val="bg1">
                    <a:lumMod val="65000"/>
                  </a:schemeClr>
                </a:solidFill>
              </a:rPr>
              <a:t>Written permission is required for any other use or purpose, for part or all, of its contents. </a:t>
            </a:r>
          </a:p>
        </p:txBody>
      </p:sp>
      <p:sp>
        <p:nvSpPr>
          <p:cNvPr id="9" name="Rectangle 8">
            <a:extLst>
              <a:ext uri="{FF2B5EF4-FFF2-40B4-BE49-F238E27FC236}">
                <a16:creationId xmlns:a16="http://schemas.microsoft.com/office/drawing/2014/main" id="{D8BD64EF-C0F5-014F-B8E9-AB8B521912C2}"/>
              </a:ext>
            </a:extLst>
          </p:cNvPr>
          <p:cNvSpPr/>
          <p:nvPr/>
        </p:nvSpPr>
        <p:spPr>
          <a:xfrm>
            <a:off x="0" y="365734"/>
            <a:ext cx="6858000" cy="584775"/>
          </a:xfrm>
          <a:prstGeom prst="rect">
            <a:avLst/>
          </a:prstGeom>
          <a:solidFill>
            <a:srgbClr val="00116C"/>
          </a:solidFill>
          <a:ln>
            <a:no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000" dirty="0">
                <a:latin typeface="Batang" panose="02030600000101010101" pitchFamily="18" charset="-127"/>
                <a:ea typeface="Batang" panose="02030600000101010101" pitchFamily="18" charset="-127"/>
              </a:rPr>
              <a:t>Member Spotlight</a:t>
            </a:r>
          </a:p>
        </p:txBody>
      </p:sp>
      <p:pic>
        <p:nvPicPr>
          <p:cNvPr id="6" name="Picture 5">
            <a:extLst>
              <a:ext uri="{FF2B5EF4-FFF2-40B4-BE49-F238E27FC236}">
                <a16:creationId xmlns:a16="http://schemas.microsoft.com/office/drawing/2014/main" id="{80DF7D67-0FB8-4D45-9CFB-C0D6BACD4B88}"/>
              </a:ext>
            </a:extLst>
          </p:cNvPr>
          <p:cNvPicPr>
            <a:picLocks noChangeAspect="1"/>
          </p:cNvPicPr>
          <p:nvPr/>
        </p:nvPicPr>
        <p:blipFill>
          <a:blip r:embed="rId2"/>
          <a:stretch>
            <a:fillRect/>
          </a:stretch>
        </p:blipFill>
        <p:spPr>
          <a:xfrm>
            <a:off x="1035317" y="1255382"/>
            <a:ext cx="4835236" cy="1844744"/>
          </a:xfrm>
          <a:prstGeom prst="rect">
            <a:avLst/>
          </a:prstGeom>
          <a:ln w="38100">
            <a:solidFill>
              <a:srgbClr val="FFB966"/>
            </a:solidFill>
          </a:ln>
        </p:spPr>
      </p:pic>
      <p:sp>
        <p:nvSpPr>
          <p:cNvPr id="10" name="TextBox 9">
            <a:extLst>
              <a:ext uri="{FF2B5EF4-FFF2-40B4-BE49-F238E27FC236}">
                <a16:creationId xmlns:a16="http://schemas.microsoft.com/office/drawing/2014/main" id="{6123C406-AE25-AB47-BEA3-D0A75A990F13}"/>
              </a:ext>
            </a:extLst>
          </p:cNvPr>
          <p:cNvSpPr txBox="1"/>
          <p:nvPr/>
        </p:nvSpPr>
        <p:spPr>
          <a:xfrm>
            <a:off x="1868428" y="2507794"/>
            <a:ext cx="2992582" cy="461665"/>
          </a:xfrm>
          <a:prstGeom prst="rect">
            <a:avLst/>
          </a:prstGeom>
          <a:noFill/>
        </p:spPr>
        <p:txBody>
          <a:bodyPr wrap="square" rtlCol="0">
            <a:spAutoFit/>
          </a:bodyPr>
          <a:lstStyle/>
          <a:p>
            <a:pPr algn="ctr"/>
            <a:r>
              <a:rPr lang="en-US" sz="2400" b="1" i="1" dirty="0">
                <a:solidFill>
                  <a:schemeClr val="bg1"/>
                </a:solidFill>
                <a:latin typeface="Georgia" panose="02040502050405020303" pitchFamily="18" charset="0"/>
              </a:rPr>
              <a:t>Mary Reese</a:t>
            </a:r>
          </a:p>
        </p:txBody>
      </p:sp>
      <p:sp>
        <p:nvSpPr>
          <p:cNvPr id="14" name="TextBox 13">
            <a:extLst>
              <a:ext uri="{FF2B5EF4-FFF2-40B4-BE49-F238E27FC236}">
                <a16:creationId xmlns:a16="http://schemas.microsoft.com/office/drawing/2014/main" id="{1B4B36FE-838B-6144-85E0-9F472F591A91}"/>
              </a:ext>
            </a:extLst>
          </p:cNvPr>
          <p:cNvSpPr txBox="1"/>
          <p:nvPr/>
        </p:nvSpPr>
        <p:spPr>
          <a:xfrm>
            <a:off x="869584" y="3289275"/>
            <a:ext cx="5159086" cy="5509200"/>
          </a:xfrm>
          <a:prstGeom prst="rect">
            <a:avLst/>
          </a:prstGeom>
          <a:noFill/>
        </p:spPr>
        <p:txBody>
          <a:bodyPr wrap="square" numCol="1" spcCol="0" rtlCol="0">
            <a:spAutoFit/>
          </a:bodyPr>
          <a:lstStyle/>
          <a:p>
            <a:r>
              <a:rPr lang="en-US" sz="1100" b="1" dirty="0"/>
              <a:t>About me</a:t>
            </a:r>
          </a:p>
          <a:p>
            <a:r>
              <a:rPr lang="en-US" sz="1100" dirty="0"/>
              <a:t>I grew up in Arvada, Colorado and due to my husband’s work, we have lived all throughout Colorado, a few years in Omaha, NE, and finally made our way to the Dallas, Texas area almost four years ago.  Since we were both working from home, we decided to follow our daughter, her husband, and our first grandson to McKinney, TX.  We have come to love the area and our life here.  Since our arrival, our second daughter moved here after her departure from the Navy.  She has since married and now we have a second grandson.  Both families live close by, so we have a lot of fun with them. My husband and I just celebrated our 39</a:t>
            </a:r>
            <a:r>
              <a:rPr lang="en-US" sz="1100" baseline="30000" dirty="0"/>
              <a:t>th</a:t>
            </a:r>
            <a:r>
              <a:rPr lang="en-US" sz="1100" dirty="0"/>
              <a:t> anniversary.  </a:t>
            </a:r>
          </a:p>
          <a:p>
            <a:endParaRPr lang="en-US" sz="1100" dirty="0"/>
          </a:p>
          <a:p>
            <a:r>
              <a:rPr lang="en-US" sz="1100" b="1" dirty="0"/>
              <a:t>What part of God’s Nature are you discovering?</a:t>
            </a:r>
          </a:p>
          <a:p>
            <a:r>
              <a:rPr lang="en-US" sz="1100" dirty="0"/>
              <a:t>My journey these past few years has God revealing, and me seeing, the vastness of HIM, His creation, and who HE is.  It seems the more I learn about God the more I realize how big He is!  The detail of His creation astonishes my mind and persuades me to learn more…about everything.  My studies have ranged from the intricacies of heaven – what is heaven like? – to the details of the smallest of creation’s building blocks – quarks.  I’m sure there is something even smaller – we have yet to discover them. God is into the details, as these subjects tell, and it has helped me to trust Him so much more – If He can create with the level of detail and thought that we see in the vast beauty and grandeur of space, I’m quite sure He can figure out a good solution to my fairly simple concerns. </a:t>
            </a:r>
          </a:p>
          <a:p>
            <a:endParaRPr lang="en-US" sz="1100" b="1" dirty="0"/>
          </a:p>
          <a:p>
            <a:r>
              <a:rPr lang="en-US" sz="1100" b="1" dirty="0"/>
              <a:t>In what ways are your thoughts and language being upgraded in TWC?</a:t>
            </a:r>
            <a:endParaRPr lang="en-US" sz="1100" dirty="0"/>
          </a:p>
          <a:p>
            <a:r>
              <a:rPr lang="en-US" sz="1100" dirty="0"/>
              <a:t>TWC has helped me to put down the negative, both in my thoughts and language, which ultimately has a direct impact on my actions.   Where before I looked at the “problem”, now I can see beyond the “challenge” to the possibilities.  I don’t find myself feeling overwhelmed by life as much now – when I am not focusing on the problem it is easier to see what else is happening around me and I don’t get bogged down with what is wrong, rather I can see what is going right, and what I still need to tweak.  It turns out to be the same situation, but one way of looking at it creates feelings of hopelessness, while the other way is empowering.</a:t>
            </a:r>
          </a:p>
          <a:p>
            <a:endParaRPr lang="en-CA" sz="1100" dirty="0"/>
          </a:p>
        </p:txBody>
      </p:sp>
      <p:cxnSp>
        <p:nvCxnSpPr>
          <p:cNvPr id="13" name="Straight Connector 12">
            <a:extLst>
              <a:ext uri="{FF2B5EF4-FFF2-40B4-BE49-F238E27FC236}">
                <a16:creationId xmlns:a16="http://schemas.microsoft.com/office/drawing/2014/main" id="{59E08230-0EDD-B640-96B8-1A764EA86660}"/>
              </a:ext>
            </a:extLst>
          </p:cNvPr>
          <p:cNvCxnSpPr>
            <a:cxnSpLocks/>
          </p:cNvCxnSpPr>
          <p:nvPr/>
        </p:nvCxnSpPr>
        <p:spPr>
          <a:xfrm flipH="1">
            <a:off x="233460" y="8681714"/>
            <a:ext cx="6355497" cy="0"/>
          </a:xfrm>
          <a:prstGeom prst="line">
            <a:avLst/>
          </a:prstGeom>
          <a:ln w="22225">
            <a:solidFill>
              <a:srgbClr val="FFB966"/>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C24CEDF-1562-E242-8A97-303997287A4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3331" y="995323"/>
            <a:ext cx="1531337" cy="1510515"/>
          </a:xfrm>
          <a:prstGeom prst="rect">
            <a:avLst/>
          </a:prstGeom>
          <a:ln>
            <a:noFill/>
          </a:ln>
          <a:effectLst>
            <a:softEdge rad="112500"/>
          </a:effectLst>
        </p:spPr>
      </p:pic>
    </p:spTree>
    <p:extLst>
      <p:ext uri="{BB962C8B-B14F-4D97-AF65-F5344CB8AC3E}">
        <p14:creationId xmlns:p14="http://schemas.microsoft.com/office/powerpoint/2010/main" val="37246960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6981</TotalTime>
  <Words>5296</Words>
  <Application>Microsoft Macintosh PowerPoint</Application>
  <PresentationFormat>Letter Paper (8.5x11 in)</PresentationFormat>
  <Paragraphs>331</Paragraphs>
  <Slides>11</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Batang</vt:lpstr>
      <vt:lpstr>Arial</vt:lpstr>
      <vt:lpstr>Arial Narrow</vt:lpstr>
      <vt:lpstr>Baskerville SemiBold</vt:lpstr>
      <vt:lpstr>Britannic Bold</vt:lpstr>
      <vt:lpstr>Calibri</vt:lpstr>
      <vt:lpstr>Calibri Light</vt:lpstr>
      <vt:lpstr>Garamond</vt:lpstr>
      <vt:lpstr>Georgia</vt:lpstr>
      <vt:lpstr>Mistral</vt:lpstr>
      <vt:lpstr>PilGi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213</cp:revision>
  <dcterms:created xsi:type="dcterms:W3CDTF">2019-06-10T18:35:27Z</dcterms:created>
  <dcterms:modified xsi:type="dcterms:W3CDTF">2020-06-11T15:52:45Z</dcterms:modified>
</cp:coreProperties>
</file>